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 id="2147483693" r:id="rId2"/>
    <p:sldMasterId id="2147483814" r:id="rId3"/>
    <p:sldMasterId id="2147483850" r:id="rId4"/>
    <p:sldMasterId id="2147483864" r:id="rId5"/>
    <p:sldMasterId id="2147483878" r:id="rId6"/>
  </p:sldMasterIdLst>
  <p:notesMasterIdLst>
    <p:notesMasterId r:id="rId19"/>
  </p:notesMasterIdLst>
  <p:handoutMasterIdLst>
    <p:handoutMasterId r:id="rId20"/>
  </p:handoutMasterIdLst>
  <p:sldIdLst>
    <p:sldId id="258" r:id="rId7"/>
    <p:sldId id="260" r:id="rId8"/>
    <p:sldId id="347" r:id="rId9"/>
    <p:sldId id="348" r:id="rId10"/>
    <p:sldId id="349" r:id="rId11"/>
    <p:sldId id="350" r:id="rId12"/>
    <p:sldId id="351" r:id="rId13"/>
    <p:sldId id="352" r:id="rId14"/>
    <p:sldId id="353" r:id="rId15"/>
    <p:sldId id="354" r:id="rId16"/>
    <p:sldId id="355" r:id="rId17"/>
    <p:sldId id="346" r:id="rId18"/>
  </p:sldIdLst>
  <p:sldSz cx="9144000" cy="5143500" type="screen16x9"/>
  <p:notesSz cx="6858000" cy="9144000"/>
  <p:defaultTextStyle>
    <a:defPPr>
      <a:defRPr lang="nb-NO"/>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521415D9-36F7-43E2-AB2F-B90AF26B5E84}">
      <p14:sectionLst xmlns:p14="http://schemas.microsoft.com/office/powerpoint/2010/main">
        <p14:section name="Standard inndeling" id="{4CA620FA-1A1D-47E7-A0C4-CF07FE631994}">
          <p14:sldIdLst>
            <p14:sldId id="258"/>
            <p14:sldId id="260"/>
            <p14:sldId id="347"/>
            <p14:sldId id="348"/>
            <p14:sldId id="349"/>
            <p14:sldId id="350"/>
            <p14:sldId id="351"/>
            <p14:sldId id="352"/>
            <p14:sldId id="353"/>
            <p14:sldId id="354"/>
            <p14:sldId id="355"/>
            <p14:sldId id="34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5F5F5"/>
    <a:srgbClr val="313131"/>
    <a:srgbClr val="404040"/>
    <a:srgbClr val="CECECE"/>
    <a:srgbClr val="B2B2B2"/>
    <a:srgbClr val="767676"/>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ddels stil 2 - aks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ys stil 2 - aks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ys stil 3 - aks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62" autoAdjust="0"/>
  </p:normalViewPr>
  <p:slideViewPr>
    <p:cSldViewPr snapToGrid="0">
      <p:cViewPr varScale="1">
        <p:scale>
          <a:sx n="123" d="100"/>
          <a:sy n="123" d="100"/>
        </p:scale>
        <p:origin x="1290"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479BF7EA-FD47-4E65-892D-B5FC4C693A84}" type="datetime4">
              <a:rPr lang="nb-NO" smtClean="0"/>
              <a:t>15. april 2026</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C9B3FCC5-DD96-3643-9EF5-0E12DF182D29}" type="slidenum">
              <a:rPr lang="nb-NO"/>
              <a:pPr>
                <a:defRPr/>
              </a:pPr>
              <a:t>‹#›</a:t>
            </a:fld>
            <a:endParaRPr lang="nb-NO"/>
          </a:p>
        </p:txBody>
      </p:sp>
    </p:spTree>
    <p:extLst>
      <p:ext uri="{BB962C8B-B14F-4D97-AF65-F5344CB8AC3E}">
        <p14:creationId xmlns:p14="http://schemas.microsoft.com/office/powerpoint/2010/main" val="290382004"/>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05C193E-824C-41DA-8182-5CE7F2271BA9}" type="datetime4">
              <a:rPr lang="nb-NO" smtClean="0"/>
              <a:t>15. april 2026</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56B74B50-57CA-1945-A4A9-F18B0F3A212E}" type="slidenum">
              <a:rPr lang="nb-NO"/>
              <a:pPr>
                <a:defRPr/>
              </a:pPr>
              <a:t>‹#›</a:t>
            </a:fld>
            <a:endParaRPr lang="nb-NO"/>
          </a:p>
        </p:txBody>
      </p:sp>
    </p:spTree>
    <p:extLst>
      <p:ext uri="{BB962C8B-B14F-4D97-AF65-F5344CB8AC3E}">
        <p14:creationId xmlns:p14="http://schemas.microsoft.com/office/powerpoint/2010/main" val="756668234"/>
      </p:ext>
    </p:extLst>
  </p:cSld>
  <p:clrMap bg1="lt1" tx1="dk1" bg2="lt2" tx2="dk2" accent1="accent1" accent2="accent2" accent3="accent3" accent4="accent4" accent5="accent5" accent6="accent6" hlink="hlink" folHlink="folHlink"/>
  <p:hf/>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Top Middle: Date and Time – This is Zulu time (Not </a:t>
            </a:r>
            <a:r>
              <a:rPr lang="en-GB" dirty="0" err="1"/>
              <a:t>Norweigen</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Top Right: Current system AZ and EL angles including Active Camera FOV in Mils</a:t>
            </a:r>
            <a:br>
              <a:rPr lang="en-GB" dirty="0"/>
            </a:br>
            <a:r>
              <a:rPr lang="en-GB" dirty="0"/>
              <a:t>Top Right: Compass / View of Camera direction in relation to the Container</a:t>
            </a:r>
          </a:p>
          <a:p>
            <a:r>
              <a:rPr lang="en-GB" dirty="0"/>
              <a:t>Right: Control Selection</a:t>
            </a:r>
          </a:p>
          <a:p>
            <a:r>
              <a:rPr lang="en-GB" dirty="0"/>
              <a:t>Right: Control Selection – Sub menu.</a:t>
            </a:r>
          </a:p>
          <a:p>
            <a:r>
              <a:rPr lang="en-GB" dirty="0"/>
              <a:t>Right: Sub Menu controls.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right: Access to Admin Menu</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Modes, Imager, Laser Pointer and OOI (Objects of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Mid Left: Video Recording and Image snapshot controls.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Very top left: Secondary Sensor Display. Selectable via Touch screen, F1 function Key</a:t>
            </a:r>
          </a:p>
          <a:p>
            <a:r>
              <a:rPr lang="en-GB" dirty="0"/>
              <a:t>Top Left in Green: Lat/Long of the vehicle</a:t>
            </a:r>
          </a:p>
          <a:p>
            <a:endParaRPr lang="nb-NO" dirty="0"/>
          </a:p>
        </p:txBody>
      </p:sp>
      <p:sp>
        <p:nvSpPr>
          <p:cNvPr id="4" name="Plassholder for topptekst 3"/>
          <p:cNvSpPr>
            <a:spLocks noGrp="1"/>
          </p:cNvSpPr>
          <p:nvPr>
            <p:ph type="hdr" sz="quarter"/>
          </p:nvPr>
        </p:nvSpPr>
        <p:spPr/>
        <p:txBody>
          <a:bodyPr/>
          <a:lstStyle/>
          <a:p>
            <a:pPr>
              <a:defRPr/>
            </a:pPr>
            <a:r>
              <a:rPr lang="nb-NO"/>
              <a:t>HVSKS</a:t>
            </a:r>
          </a:p>
        </p:txBody>
      </p:sp>
      <p:sp>
        <p:nvSpPr>
          <p:cNvPr id="5" name="Plassholder for dato 4"/>
          <p:cNvSpPr>
            <a:spLocks noGrp="1"/>
          </p:cNvSpPr>
          <p:nvPr>
            <p:ph type="dt" idx="1"/>
          </p:nvPr>
        </p:nvSpPr>
        <p:spPr/>
        <p:txBody>
          <a:bodyPr/>
          <a:lstStyle/>
          <a:p>
            <a:pPr>
              <a:defRPr/>
            </a:pPr>
            <a:fld id="{C05C193E-824C-41DA-8182-5CE7F2271BA9}" type="datetime4">
              <a:rPr lang="nb-NO" smtClean="0"/>
              <a:t>15. april 2026</a:t>
            </a:fld>
            <a:endParaRPr lang="nb-NO"/>
          </a:p>
        </p:txBody>
      </p:sp>
      <p:sp>
        <p:nvSpPr>
          <p:cNvPr id="6" name="Plassholder for bunntekst 5"/>
          <p:cNvSpPr>
            <a:spLocks noGrp="1"/>
          </p:cNvSpPr>
          <p:nvPr>
            <p:ph type="ftr" sz="quarter" idx="4"/>
          </p:nvPr>
        </p:nvSpPr>
        <p:spPr/>
        <p:txBody>
          <a:bodyPr/>
          <a:lstStyle/>
          <a:p>
            <a:pPr>
              <a:defRPr/>
            </a:pPr>
            <a:r>
              <a:rPr lang="nb-NO"/>
              <a:t>HVSKS</a:t>
            </a:r>
          </a:p>
        </p:txBody>
      </p:sp>
      <p:sp>
        <p:nvSpPr>
          <p:cNvPr id="7" name="Plassholder for lysbildenummer 6"/>
          <p:cNvSpPr>
            <a:spLocks noGrp="1"/>
          </p:cNvSpPr>
          <p:nvPr>
            <p:ph type="sldNum" sz="quarter" idx="5"/>
          </p:nvPr>
        </p:nvSpPr>
        <p:spPr/>
        <p:txBody>
          <a:bodyPr/>
          <a:lstStyle/>
          <a:p>
            <a:pPr>
              <a:defRPr/>
            </a:pPr>
            <a:fld id="{56B74B50-57CA-1945-A4A9-F18B0F3A212E}" type="slidenum">
              <a:rPr lang="nb-NO" smtClean="0"/>
              <a:pPr>
                <a:defRPr/>
              </a:pPr>
              <a:t>4</a:t>
            </a:fld>
            <a:endParaRPr lang="nb-NO"/>
          </a:p>
        </p:txBody>
      </p:sp>
    </p:spTree>
    <p:extLst>
      <p:ext uri="{BB962C8B-B14F-4D97-AF65-F5344CB8AC3E}">
        <p14:creationId xmlns:p14="http://schemas.microsoft.com/office/powerpoint/2010/main" val="205899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p:nvPr>
        </p:nvSpPr>
        <p:spPr/>
        <p:txBody>
          <a:bodyPr/>
          <a:lstStyle/>
          <a:p>
            <a:pPr>
              <a:defRPr/>
            </a:pPr>
            <a:r>
              <a:rPr lang="nb-NO"/>
              <a:t>HVSKS</a:t>
            </a:r>
          </a:p>
        </p:txBody>
      </p:sp>
      <p:sp>
        <p:nvSpPr>
          <p:cNvPr id="5" name="Plassholder for dato 4"/>
          <p:cNvSpPr>
            <a:spLocks noGrp="1"/>
          </p:cNvSpPr>
          <p:nvPr>
            <p:ph type="dt" idx="1"/>
          </p:nvPr>
        </p:nvSpPr>
        <p:spPr/>
        <p:txBody>
          <a:bodyPr/>
          <a:lstStyle/>
          <a:p>
            <a:pPr>
              <a:defRPr/>
            </a:pPr>
            <a:fld id="{C05C193E-824C-41DA-8182-5CE7F2271BA9}" type="datetime4">
              <a:rPr lang="nb-NO" smtClean="0"/>
              <a:t>15. april 2026</a:t>
            </a:fld>
            <a:endParaRPr lang="nb-NO"/>
          </a:p>
        </p:txBody>
      </p:sp>
      <p:sp>
        <p:nvSpPr>
          <p:cNvPr id="6" name="Plassholder for bunntekst 5"/>
          <p:cNvSpPr>
            <a:spLocks noGrp="1"/>
          </p:cNvSpPr>
          <p:nvPr>
            <p:ph type="ftr" sz="quarter" idx="4"/>
          </p:nvPr>
        </p:nvSpPr>
        <p:spPr/>
        <p:txBody>
          <a:bodyPr/>
          <a:lstStyle/>
          <a:p>
            <a:pPr>
              <a:defRPr/>
            </a:pPr>
            <a:r>
              <a:rPr lang="nb-NO"/>
              <a:t>HVSKS</a:t>
            </a:r>
          </a:p>
        </p:txBody>
      </p:sp>
      <p:sp>
        <p:nvSpPr>
          <p:cNvPr id="7" name="Plassholder for lysbildenummer 6"/>
          <p:cNvSpPr>
            <a:spLocks noGrp="1"/>
          </p:cNvSpPr>
          <p:nvPr>
            <p:ph type="sldNum" sz="quarter" idx="5"/>
          </p:nvPr>
        </p:nvSpPr>
        <p:spPr/>
        <p:txBody>
          <a:bodyPr/>
          <a:lstStyle/>
          <a:p>
            <a:pPr>
              <a:defRPr/>
            </a:pPr>
            <a:fld id="{56B74B50-57CA-1945-A4A9-F18B0F3A212E}" type="slidenum">
              <a:rPr lang="nb-NO" smtClean="0"/>
              <a:pPr>
                <a:defRPr/>
              </a:pPr>
              <a:t>9</a:t>
            </a:fld>
            <a:endParaRPr lang="nb-NO"/>
          </a:p>
        </p:txBody>
      </p:sp>
    </p:spTree>
    <p:extLst>
      <p:ext uri="{BB962C8B-B14F-4D97-AF65-F5344CB8AC3E}">
        <p14:creationId xmlns:p14="http://schemas.microsoft.com/office/powerpoint/2010/main" val="4148193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Kan være lurt å skru av TI kamera når det ikke er i bruk. Intern kjølemotor har levetid. </a:t>
            </a:r>
          </a:p>
        </p:txBody>
      </p:sp>
      <p:sp>
        <p:nvSpPr>
          <p:cNvPr id="4" name="Plassholder for topptekst 3"/>
          <p:cNvSpPr>
            <a:spLocks noGrp="1"/>
          </p:cNvSpPr>
          <p:nvPr>
            <p:ph type="hdr" sz="quarter"/>
          </p:nvPr>
        </p:nvSpPr>
        <p:spPr/>
        <p:txBody>
          <a:bodyPr/>
          <a:lstStyle/>
          <a:p>
            <a:pPr>
              <a:defRPr/>
            </a:pPr>
            <a:r>
              <a:rPr lang="nb-NO"/>
              <a:t>HVSKS</a:t>
            </a:r>
          </a:p>
        </p:txBody>
      </p:sp>
      <p:sp>
        <p:nvSpPr>
          <p:cNvPr id="5" name="Plassholder for dato 4"/>
          <p:cNvSpPr>
            <a:spLocks noGrp="1"/>
          </p:cNvSpPr>
          <p:nvPr>
            <p:ph type="dt" idx="1"/>
          </p:nvPr>
        </p:nvSpPr>
        <p:spPr/>
        <p:txBody>
          <a:bodyPr/>
          <a:lstStyle/>
          <a:p>
            <a:pPr>
              <a:defRPr/>
            </a:pPr>
            <a:fld id="{C05C193E-824C-41DA-8182-5CE7F2271BA9}" type="datetime4">
              <a:rPr lang="nb-NO" smtClean="0"/>
              <a:t>15. april 2026</a:t>
            </a:fld>
            <a:endParaRPr lang="nb-NO"/>
          </a:p>
        </p:txBody>
      </p:sp>
      <p:sp>
        <p:nvSpPr>
          <p:cNvPr id="6" name="Plassholder for bunntekst 5"/>
          <p:cNvSpPr>
            <a:spLocks noGrp="1"/>
          </p:cNvSpPr>
          <p:nvPr>
            <p:ph type="ftr" sz="quarter" idx="4"/>
          </p:nvPr>
        </p:nvSpPr>
        <p:spPr/>
        <p:txBody>
          <a:bodyPr/>
          <a:lstStyle/>
          <a:p>
            <a:pPr>
              <a:defRPr/>
            </a:pPr>
            <a:r>
              <a:rPr lang="nb-NO"/>
              <a:t>HVSKS</a:t>
            </a:r>
          </a:p>
        </p:txBody>
      </p:sp>
      <p:sp>
        <p:nvSpPr>
          <p:cNvPr id="7" name="Plassholder for lysbildenummer 6"/>
          <p:cNvSpPr>
            <a:spLocks noGrp="1"/>
          </p:cNvSpPr>
          <p:nvPr>
            <p:ph type="sldNum" sz="quarter" idx="5"/>
          </p:nvPr>
        </p:nvSpPr>
        <p:spPr/>
        <p:txBody>
          <a:bodyPr/>
          <a:lstStyle/>
          <a:p>
            <a:pPr>
              <a:defRPr/>
            </a:pPr>
            <a:fld id="{56B74B50-57CA-1945-A4A9-F18B0F3A212E}" type="slidenum">
              <a:rPr lang="nb-NO" smtClean="0"/>
              <a:pPr>
                <a:defRPr/>
              </a:pPr>
              <a:t>10</a:t>
            </a:fld>
            <a:endParaRPr lang="nb-NO"/>
          </a:p>
        </p:txBody>
      </p:sp>
    </p:spTree>
    <p:extLst>
      <p:ext uri="{BB962C8B-B14F-4D97-AF65-F5344CB8AC3E}">
        <p14:creationId xmlns:p14="http://schemas.microsoft.com/office/powerpoint/2010/main" val="2902733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Bedre bilde</a:t>
            </a:r>
            <a:r>
              <a:rPr lang="nb-NO" baseline="0" dirty="0"/>
              <a:t> av hva RAM innebærer i det daglige? Hvorfor?</a:t>
            </a:r>
          </a:p>
          <a:p>
            <a:r>
              <a:rPr lang="nb-NO" dirty="0"/>
              <a:t>Hva betyr oppdragsbasert ledelse for en stab</a:t>
            </a:r>
          </a:p>
          <a:p>
            <a:r>
              <a:rPr lang="nb-NO" dirty="0"/>
              <a:t>Tillit, hvordan gir man det? Hvordan utøver man kontroll?</a:t>
            </a:r>
          </a:p>
          <a:p>
            <a:r>
              <a:rPr lang="nb-NO" dirty="0"/>
              <a:t>Hva</a:t>
            </a:r>
            <a:r>
              <a:rPr lang="nb-NO" baseline="0" dirty="0"/>
              <a:t> innebærer det å stille krav? Hvorfor er dette vanskelig?</a:t>
            </a:r>
          </a:p>
          <a:p>
            <a:r>
              <a:rPr lang="nb-NO" baseline="0" dirty="0"/>
              <a:t>Spørsmål?</a:t>
            </a:r>
            <a:endParaRPr lang="nb-NO" dirty="0"/>
          </a:p>
        </p:txBody>
      </p:sp>
      <p:sp>
        <p:nvSpPr>
          <p:cNvPr id="4" name="Plassholder for topptekst 3"/>
          <p:cNvSpPr>
            <a:spLocks noGrp="1"/>
          </p:cNvSpPr>
          <p:nvPr>
            <p:ph type="hdr" sz="quarter" idx="10"/>
          </p:nvPr>
        </p:nvSpPr>
        <p:spPr/>
        <p:txBody>
          <a:bodyPr/>
          <a:lstStyle/>
          <a:p>
            <a:pPr>
              <a:defRPr/>
            </a:pPr>
            <a:r>
              <a:rPr lang="nb-NO"/>
              <a:t>HVSKS</a:t>
            </a:r>
          </a:p>
        </p:txBody>
      </p:sp>
      <p:sp>
        <p:nvSpPr>
          <p:cNvPr id="5" name="Plassholder for dato 4"/>
          <p:cNvSpPr>
            <a:spLocks noGrp="1"/>
          </p:cNvSpPr>
          <p:nvPr>
            <p:ph type="dt" idx="11"/>
          </p:nvPr>
        </p:nvSpPr>
        <p:spPr/>
        <p:txBody>
          <a:bodyPr/>
          <a:lstStyle/>
          <a:p>
            <a:pPr>
              <a:defRPr/>
            </a:pPr>
            <a:fld id="{C05C193E-824C-41DA-8182-5CE7F2271BA9}" type="datetime4">
              <a:rPr lang="nb-NO" smtClean="0"/>
              <a:t>15. april 2026</a:t>
            </a:fld>
            <a:endParaRPr lang="nb-NO"/>
          </a:p>
        </p:txBody>
      </p:sp>
      <p:sp>
        <p:nvSpPr>
          <p:cNvPr id="6" name="Plassholder for bunntekst 5"/>
          <p:cNvSpPr>
            <a:spLocks noGrp="1"/>
          </p:cNvSpPr>
          <p:nvPr>
            <p:ph type="ftr" sz="quarter" idx="12"/>
          </p:nvPr>
        </p:nvSpPr>
        <p:spPr/>
        <p:txBody>
          <a:bodyPr/>
          <a:lstStyle/>
          <a:p>
            <a:pPr>
              <a:defRPr/>
            </a:pPr>
            <a:r>
              <a:rPr lang="nb-NO"/>
              <a:t>HVSKS</a:t>
            </a:r>
          </a:p>
        </p:txBody>
      </p:sp>
      <p:sp>
        <p:nvSpPr>
          <p:cNvPr id="7" name="Plassholder for lysbildenummer 6"/>
          <p:cNvSpPr>
            <a:spLocks noGrp="1"/>
          </p:cNvSpPr>
          <p:nvPr>
            <p:ph type="sldNum" sz="quarter" idx="13"/>
          </p:nvPr>
        </p:nvSpPr>
        <p:spPr/>
        <p:txBody>
          <a:bodyPr/>
          <a:lstStyle/>
          <a:p>
            <a:pPr>
              <a:defRPr/>
            </a:pPr>
            <a:fld id="{56B74B50-57CA-1945-A4A9-F18B0F3A212E}" type="slidenum">
              <a:rPr lang="nb-NO" smtClean="0"/>
              <a:pPr>
                <a:defRPr/>
              </a:pPr>
              <a:t>12</a:t>
            </a:fld>
            <a:endParaRPr lang="nb-NO"/>
          </a:p>
        </p:txBody>
      </p:sp>
    </p:spTree>
    <p:extLst>
      <p:ext uri="{BB962C8B-B14F-4D97-AF65-F5344CB8AC3E}">
        <p14:creationId xmlns:p14="http://schemas.microsoft.com/office/powerpoint/2010/main" val="542452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8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427022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237180" y="794463"/>
            <a:ext cx="816627" cy="954865"/>
          </a:xfrm>
          <a:prstGeom prst="rect">
            <a:avLst/>
          </a:prstGeom>
        </p:spPr>
      </p:pic>
    </p:spTree>
    <p:extLst>
      <p:ext uri="{BB962C8B-B14F-4D97-AF65-F5344CB8AC3E}">
        <p14:creationId xmlns:p14="http://schemas.microsoft.com/office/powerpoint/2010/main" val="1469112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1951303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pic>
        <p:nvPicPr>
          <p:cNvPr id="2" name="Bilde 1"/>
          <p:cNvPicPr>
            <a:picLocks noChangeAspect="1"/>
          </p:cNvPicPr>
          <p:nvPr userDrawn="1"/>
        </p:nvPicPr>
        <p:blipFill>
          <a:blip r:embed="rId3"/>
          <a:stretch>
            <a:fillRect/>
          </a:stretch>
        </p:blipFill>
        <p:spPr>
          <a:xfrm>
            <a:off x="1912776" y="808921"/>
            <a:ext cx="681199" cy="794733"/>
          </a:xfrm>
          <a:prstGeom prst="rect">
            <a:avLst/>
          </a:prstGeom>
        </p:spPr>
      </p:pic>
    </p:spTree>
    <p:extLst>
      <p:ext uri="{BB962C8B-B14F-4D97-AF65-F5344CB8AC3E}">
        <p14:creationId xmlns:p14="http://schemas.microsoft.com/office/powerpoint/2010/main" val="3616233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5921" y="262518"/>
            <a:ext cx="399554" cy="467190"/>
          </a:xfrm>
          <a:prstGeom prst="rect">
            <a:avLst/>
          </a:prstGeom>
        </p:spPr>
      </p:pic>
    </p:spTree>
    <p:extLst>
      <p:ext uri="{BB962C8B-B14F-4D97-AF65-F5344CB8AC3E}">
        <p14:creationId xmlns:p14="http://schemas.microsoft.com/office/powerpoint/2010/main" val="2234855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600258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
        <p:nvSpPr>
          <p:cNvPr id="15" name="TekstSylinder 14"/>
          <p:cNvSpPr txBox="1"/>
          <p:nvPr/>
        </p:nvSpPr>
        <p:spPr>
          <a:xfrm>
            <a:off x="625475" y="233988"/>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96220" y="148155"/>
            <a:ext cx="399554" cy="467190"/>
          </a:xfrm>
          <a:prstGeom prst="rect">
            <a:avLst/>
          </a:prstGeom>
        </p:spPr>
      </p:pic>
    </p:spTree>
    <p:extLst>
      <p:ext uri="{BB962C8B-B14F-4D97-AF65-F5344CB8AC3E}">
        <p14:creationId xmlns:p14="http://schemas.microsoft.com/office/powerpoint/2010/main" val="3148602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17932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12924" y="127979"/>
            <a:ext cx="399554" cy="467190"/>
          </a:xfrm>
          <a:prstGeom prst="rect">
            <a:avLst/>
          </a:prstGeom>
        </p:spPr>
      </p:pic>
    </p:spTree>
    <p:extLst>
      <p:ext uri="{BB962C8B-B14F-4D97-AF65-F5344CB8AC3E}">
        <p14:creationId xmlns:p14="http://schemas.microsoft.com/office/powerpoint/2010/main" val="18700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79077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5921" y="127316"/>
            <a:ext cx="399554" cy="467190"/>
          </a:xfrm>
          <a:prstGeom prst="rect">
            <a:avLst/>
          </a:prstGeom>
        </p:spPr>
      </p:pic>
    </p:spTree>
    <p:extLst>
      <p:ext uri="{BB962C8B-B14F-4D97-AF65-F5344CB8AC3E}">
        <p14:creationId xmlns:p14="http://schemas.microsoft.com/office/powerpoint/2010/main" val="4283366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585749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840963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749251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805093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027762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4176616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552451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94704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2309879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2">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smtClean="0">
                <a:solidFill>
                  <a:srgbClr val="A6A6A6"/>
                </a:solidFill>
                <a:latin typeface="Cambria"/>
                <a:ea typeface="+mn-ea"/>
                <a:cs typeface="Cambria"/>
              </a:defRPr>
            </a:lvl1pPr>
          </a:lstStyle>
          <a:p>
            <a:pPr>
              <a:defRPr/>
            </a:pPr>
            <a:r>
              <a:rPr lang="nb-NO" dirty="0"/>
              <a:t>Heimevernets våpenskole</a:t>
            </a:r>
          </a:p>
        </p:txBody>
      </p:sp>
      <p:pic>
        <p:nvPicPr>
          <p:cNvPr id="10" name="Bilde 9" descr="Forsvaret_navn_hvit.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7014" y="4797718"/>
            <a:ext cx="589972" cy="76380"/>
          </a:xfrm>
          <a:prstGeom prst="rect">
            <a:avLst/>
          </a:prstGeom>
        </p:spPr>
      </p:pic>
    </p:spTree>
    <p:extLst>
      <p:ext uri="{BB962C8B-B14F-4D97-AF65-F5344CB8AC3E}">
        <p14:creationId xmlns:p14="http://schemas.microsoft.com/office/powerpoint/2010/main" val="3152326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smtClean="0">
                <a:solidFill>
                  <a:srgbClr val="A6A6A6"/>
                </a:solidFill>
                <a:latin typeface="Cambria"/>
                <a:ea typeface="+mn-ea"/>
                <a:cs typeface="Cambria"/>
              </a:defRPr>
            </a:lvl1pPr>
          </a:lstStyle>
          <a:p>
            <a:pPr>
              <a:defRPr/>
            </a:pPr>
            <a:r>
              <a:rPr lang="nb-NO" dirty="0"/>
              <a:t>Heimevernets våpenskole</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4638" y="4740538"/>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084638" y="528827"/>
            <a:ext cx="1017545" cy="1189794"/>
          </a:xfrm>
          <a:prstGeom prst="rect">
            <a:avLst/>
          </a:prstGeom>
        </p:spPr>
      </p:pic>
    </p:spTree>
    <p:extLst>
      <p:ext uri="{BB962C8B-B14F-4D97-AF65-F5344CB8AC3E}">
        <p14:creationId xmlns:p14="http://schemas.microsoft.com/office/powerpoint/2010/main" val="2833693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cxnSp>
        <p:nvCxnSpPr>
          <p:cNvPr id="6" name="Rett linje 5"/>
          <p:cNvCxnSpPr/>
          <p:nvPr/>
        </p:nvCxnSpPr>
        <p:spPr>
          <a:xfrm>
            <a:off x="1995488" y="2982913"/>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pic>
        <p:nvPicPr>
          <p:cNvPr id="9" name="Bilde 5" descr="Forsvaret_logo_midtstilt_cmyk_sort.eps"/>
          <p:cNvPicPr>
            <a:picLocks noChangeAspect="1"/>
          </p:cNvPicPr>
          <p:nvPr/>
        </p:nvPicPr>
        <p:blipFill>
          <a:blip r:embed="rId2">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0"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1"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2" name="Bilde 11" descr="Forsvaret_navn_hvit.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99599" y="4797718"/>
            <a:ext cx="589972" cy="76380"/>
          </a:xfrm>
          <a:prstGeom prst="rect">
            <a:avLst/>
          </a:prstGeom>
        </p:spPr>
      </p:pic>
      <p:sp>
        <p:nvSpPr>
          <p:cNvPr id="14"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4182922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lysbilde - egen heraldikk">
    <p:spTree>
      <p:nvGrpSpPr>
        <p:cNvPr id="1" name=""/>
        <p:cNvGrpSpPr/>
        <p:nvPr/>
      </p:nvGrpSpPr>
      <p:grpSpPr>
        <a:xfrm>
          <a:off x="0" y="0"/>
          <a:ext cx="0" cy="0"/>
          <a:chOff x="0" y="0"/>
          <a:chExt cx="0" cy="0"/>
        </a:xfrm>
      </p:grpSpPr>
      <p:cxnSp>
        <p:nvCxnSpPr>
          <p:cNvPr id="6" name="Rett linje 5"/>
          <p:cNvCxnSpPr/>
          <p:nvPr/>
        </p:nvCxnSpPr>
        <p:spPr>
          <a:xfrm>
            <a:off x="1995488" y="2982913"/>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9" name="Rett linje 8"/>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0" name="Plassholder for dato 3"/>
          <p:cNvSpPr>
            <a:spLocks noGrp="1"/>
          </p:cNvSpPr>
          <p:nvPr>
            <p:ph type="dt" sz="half" idx="16"/>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1" name="Plassholder for bunntekst 4"/>
          <p:cNvSpPr>
            <a:spLocks noGrp="1"/>
          </p:cNvSpPr>
          <p:nvPr>
            <p:ph type="ftr" sz="quarter" idx="17"/>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4" name="Plassholder for bilde 3"/>
          <p:cNvSpPr>
            <a:spLocks noGrp="1"/>
          </p:cNvSpPr>
          <p:nvPr>
            <p:ph type="pic" sz="quarter" idx="18"/>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
        <p:nvSpPr>
          <p:cNvPr id="2" name="TekstSylinder 1"/>
          <p:cNvSpPr txBox="1"/>
          <p:nvPr userDrawn="1"/>
        </p:nvSpPr>
        <p:spPr>
          <a:xfrm>
            <a:off x="1807386" y="4768569"/>
            <a:ext cx="974690" cy="138499"/>
          </a:xfrm>
          <a:prstGeom prst="rect">
            <a:avLst/>
          </a:prstGeom>
          <a:noFill/>
        </p:spPr>
        <p:txBody>
          <a:bodyPr wrap="square" lIns="0" tIns="0" rIns="0" bIns="0" rtlCol="0">
            <a:spAutoFit/>
          </a:bodyPr>
          <a:lstStyle/>
          <a:p>
            <a:pPr algn="ctr"/>
            <a:r>
              <a:rPr lang="nb-NO" sz="900" dirty="0">
                <a:solidFill>
                  <a:srgbClr val="FFFFFF"/>
                </a:solidFill>
                <a:latin typeface="FORSVARET-Bold" panose="02000803020000020004" pitchFamily="2" charset="0"/>
              </a:rPr>
              <a:t>HEIMEVERNET</a:t>
            </a:r>
          </a:p>
        </p:txBody>
      </p:sp>
      <p:pic>
        <p:nvPicPr>
          <p:cNvPr id="12" name="Bilde 11"/>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909650" y="777117"/>
            <a:ext cx="723321" cy="845764"/>
          </a:xfrm>
          <a:prstGeom prst="rect">
            <a:avLst/>
          </a:prstGeom>
        </p:spPr>
      </p:pic>
    </p:spTree>
    <p:extLst>
      <p:ext uri="{BB962C8B-B14F-4D97-AF65-F5344CB8AC3E}">
        <p14:creationId xmlns:p14="http://schemas.microsoft.com/office/powerpoint/2010/main" val="3714521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_svart">
    <p:spTree>
      <p:nvGrpSpPr>
        <p:cNvPr id="1" name=""/>
        <p:cNvGrpSpPr/>
        <p:nvPr/>
      </p:nvGrpSpPr>
      <p:grpSpPr>
        <a:xfrm>
          <a:off x="0" y="0"/>
          <a:ext cx="0" cy="0"/>
          <a:chOff x="0" y="0"/>
          <a:chExt cx="0" cy="0"/>
        </a:xfrm>
      </p:grpSpPr>
      <p:cxnSp>
        <p:nvCxnSpPr>
          <p:cNvPr id="6" name="Rett linje 5"/>
          <p:cNvCxnSpPr/>
          <p:nvPr userDrawn="1"/>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Bilde 7"/>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5921" y="158518"/>
            <a:ext cx="399554" cy="467190"/>
          </a:xfrm>
          <a:prstGeom prst="rect">
            <a:avLst/>
          </a:prstGeom>
        </p:spPr>
      </p:pic>
    </p:spTree>
    <p:extLst>
      <p:ext uri="{BB962C8B-B14F-4D97-AF65-F5344CB8AC3E}">
        <p14:creationId xmlns:p14="http://schemas.microsoft.com/office/powerpoint/2010/main" val="40810689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87586" y="163850"/>
            <a:ext cx="399554" cy="467190"/>
          </a:xfrm>
          <a:prstGeom prst="rect">
            <a:avLst/>
          </a:prstGeom>
        </p:spPr>
      </p:pic>
    </p:spTree>
    <p:extLst>
      <p:ext uri="{BB962C8B-B14F-4D97-AF65-F5344CB8AC3E}">
        <p14:creationId xmlns:p14="http://schemas.microsoft.com/office/powerpoint/2010/main" val="3044894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098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886573" y="163048"/>
            <a:ext cx="399554" cy="467190"/>
          </a:xfrm>
          <a:prstGeom prst="rect">
            <a:avLst/>
          </a:prstGeom>
        </p:spPr>
      </p:pic>
    </p:spTree>
    <p:extLst>
      <p:ext uri="{BB962C8B-B14F-4D97-AF65-F5344CB8AC3E}">
        <p14:creationId xmlns:p14="http://schemas.microsoft.com/office/powerpoint/2010/main" val="707410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pic>
        <p:nvPicPr>
          <p:cNvPr id="5" name="Bilde 4"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958872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nnhold uten bilde - to kolonner">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37143" y="143935"/>
            <a:ext cx="399554" cy="467190"/>
          </a:xfrm>
          <a:prstGeom prst="rect">
            <a:avLst/>
          </a:prstGeom>
        </p:spPr>
      </p:pic>
    </p:spTree>
    <p:extLst>
      <p:ext uri="{BB962C8B-B14F-4D97-AF65-F5344CB8AC3E}">
        <p14:creationId xmlns:p14="http://schemas.microsoft.com/office/powerpoint/2010/main" val="2001112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pic>
        <p:nvPicPr>
          <p:cNvPr id="5" name="Bilde 4"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6018867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ammenligning">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85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Bilde 15"/>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5921" y="163048"/>
            <a:ext cx="399554" cy="467190"/>
          </a:xfrm>
          <a:prstGeom prst="rect">
            <a:avLst/>
          </a:prstGeom>
        </p:spPr>
      </p:pic>
    </p:spTree>
    <p:extLst>
      <p:ext uri="{BB962C8B-B14F-4D97-AF65-F5344CB8AC3E}">
        <p14:creationId xmlns:p14="http://schemas.microsoft.com/office/powerpoint/2010/main" val="3659585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pic>
        <p:nvPicPr>
          <p:cNvPr id="4" name="Bilde 3"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spTree>
    <p:extLst>
      <p:ext uri="{BB962C8B-B14F-4D97-AF65-F5344CB8AC3E}">
        <p14:creationId xmlns:p14="http://schemas.microsoft.com/office/powerpoint/2010/main" val="3656576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Innhold uten bilde - en kolonne">
    <p:spTree>
      <p:nvGrpSpPr>
        <p:cNvPr id="1" name=""/>
        <p:cNvGrpSpPr/>
        <p:nvPr/>
      </p:nvGrpSpPr>
      <p:grpSpPr>
        <a:xfrm>
          <a:off x="0" y="0"/>
          <a:ext cx="0" cy="0"/>
          <a:chOff x="0" y="0"/>
          <a:chExt cx="0" cy="0"/>
        </a:xfrm>
      </p:grpSpPr>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85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83209" y="167483"/>
            <a:ext cx="399554" cy="467190"/>
          </a:xfrm>
          <a:prstGeom prst="rect">
            <a:avLst/>
          </a:prstGeom>
        </p:spPr>
      </p:pic>
    </p:spTree>
    <p:extLst>
      <p:ext uri="{BB962C8B-B14F-4D97-AF65-F5344CB8AC3E}">
        <p14:creationId xmlns:p14="http://schemas.microsoft.com/office/powerpoint/2010/main" val="2287115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5" name="Rett linje 4"/>
          <p:cNvCxnSpPr/>
          <p:nvPr/>
        </p:nvCxnSpPr>
        <p:spPr>
          <a:xfrm>
            <a:off x="487363" y="1409700"/>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22" name="Plassholder for innhold 5"/>
          <p:cNvSpPr>
            <a:spLocks noGrp="1"/>
          </p:cNvSpPr>
          <p:nvPr>
            <p:ph sz="quarter" idx="15"/>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9" name="Plassholder for dato 7"/>
          <p:cNvSpPr>
            <a:spLocks noGrp="1"/>
          </p:cNvSpPr>
          <p:nvPr>
            <p:ph type="dt" sz="half" idx="17"/>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378377" y="751415"/>
            <a:ext cx="3779836" cy="589644"/>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1" name="Plassholder for bilde 3"/>
          <p:cNvSpPr>
            <a:spLocks noGrp="1"/>
          </p:cNvSpPr>
          <p:nvPr>
            <p:ph type="pic" sz="quarter" idx="18"/>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26011591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09700"/>
            <a:ext cx="598488"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5"/>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8"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marL="0" marR="0" indent="0" algn="r" defTabSz="457200" rtl="0" eaLnBrk="1" fontAlgn="auto" latinLnBrk="0" hangingPunct="1">
              <a:lnSpc>
                <a:spcPct val="100000"/>
              </a:lnSpc>
              <a:spcBef>
                <a:spcPts val="0"/>
              </a:spcBef>
              <a:spcAft>
                <a:spcPts val="0"/>
              </a:spcAft>
              <a:buClrTx/>
              <a:buSzTx/>
              <a:buFontTx/>
              <a:buNone/>
              <a:tabLst/>
              <a:defRPr sz="800" smtClean="0">
                <a:solidFill>
                  <a:srgbClr val="767676"/>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3" name="Plassholder for bilde 3"/>
          <p:cNvSpPr>
            <a:spLocks noGrp="1"/>
          </p:cNvSpPr>
          <p:nvPr>
            <p:ph type="pic" sz="quarter" idx="18"/>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31066539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6371769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459647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spTree>
    <p:extLst>
      <p:ext uri="{BB962C8B-B14F-4D97-AF65-F5344CB8AC3E}">
        <p14:creationId xmlns:p14="http://schemas.microsoft.com/office/powerpoint/2010/main" val="22767298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3885651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246511" y="629832"/>
            <a:ext cx="807296" cy="943954"/>
          </a:xfrm>
          <a:prstGeom prst="rect">
            <a:avLst/>
          </a:prstGeom>
        </p:spPr>
      </p:pic>
    </p:spTree>
    <p:extLst>
      <p:ext uri="{BB962C8B-B14F-4D97-AF65-F5344CB8AC3E}">
        <p14:creationId xmlns:p14="http://schemas.microsoft.com/office/powerpoint/2010/main" val="1818470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6866781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1995488" y="313949"/>
            <a:ext cx="695329" cy="813033"/>
          </a:xfrm>
          <a:prstGeom prst="rect">
            <a:avLst/>
          </a:prstGeom>
        </p:spPr>
      </p:pic>
    </p:spTree>
    <p:extLst>
      <p:ext uri="{BB962C8B-B14F-4D97-AF65-F5344CB8AC3E}">
        <p14:creationId xmlns:p14="http://schemas.microsoft.com/office/powerpoint/2010/main" val="4171168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79636" y="147102"/>
            <a:ext cx="399554" cy="467190"/>
          </a:xfrm>
          <a:prstGeom prst="rect">
            <a:avLst/>
          </a:prstGeom>
        </p:spPr>
      </p:pic>
    </p:spTree>
    <p:extLst>
      <p:ext uri="{BB962C8B-B14F-4D97-AF65-F5344CB8AC3E}">
        <p14:creationId xmlns:p14="http://schemas.microsoft.com/office/powerpoint/2010/main" val="147937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6301660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319198" y="156574"/>
            <a:ext cx="399554" cy="467190"/>
          </a:xfrm>
          <a:prstGeom prst="rect">
            <a:avLst/>
          </a:prstGeom>
        </p:spPr>
      </p:pic>
    </p:spTree>
    <p:extLst>
      <p:ext uri="{BB962C8B-B14F-4D97-AF65-F5344CB8AC3E}">
        <p14:creationId xmlns:p14="http://schemas.microsoft.com/office/powerpoint/2010/main" val="10659073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4456462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63596" y="139109"/>
            <a:ext cx="399554" cy="467190"/>
          </a:xfrm>
          <a:prstGeom prst="rect">
            <a:avLst/>
          </a:prstGeom>
        </p:spPr>
      </p:pic>
    </p:spTree>
    <p:extLst>
      <p:ext uri="{BB962C8B-B14F-4D97-AF65-F5344CB8AC3E}">
        <p14:creationId xmlns:p14="http://schemas.microsoft.com/office/powerpoint/2010/main" val="4282496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9803802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8270141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666826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37178889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6853819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746037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2662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8896803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7204005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122161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3450823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12114557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4825633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2518613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9792193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6379974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5441668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880216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40817619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5587842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5105367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9026574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7568406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25924260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20674903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3736964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2662522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2912303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7065781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3926001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5574181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6820382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6413579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1843820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8354452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1501956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1588570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26313427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005066" y="207691"/>
            <a:ext cx="1133867" cy="1325807"/>
          </a:xfrm>
          <a:prstGeom prst="rect">
            <a:avLst/>
          </a:prstGeom>
        </p:spPr>
      </p:pic>
    </p:spTree>
    <p:extLst>
      <p:ext uri="{BB962C8B-B14F-4D97-AF65-F5344CB8AC3E}">
        <p14:creationId xmlns:p14="http://schemas.microsoft.com/office/powerpoint/2010/main" val="38153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0977094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1914316" y="211167"/>
            <a:ext cx="713990" cy="834853"/>
          </a:xfrm>
          <a:prstGeom prst="rect">
            <a:avLst/>
          </a:prstGeom>
        </p:spPr>
      </p:pic>
    </p:spTree>
    <p:extLst>
      <p:ext uri="{BB962C8B-B14F-4D97-AF65-F5344CB8AC3E}">
        <p14:creationId xmlns:p14="http://schemas.microsoft.com/office/powerpoint/2010/main" val="14804611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5619523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1143021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5811368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9541054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14948" y="163048"/>
            <a:ext cx="399554" cy="467190"/>
          </a:xfrm>
          <a:prstGeom prst="rect">
            <a:avLst/>
          </a:prstGeom>
        </p:spPr>
      </p:pic>
    </p:spTree>
    <p:extLst>
      <p:ext uri="{BB962C8B-B14F-4D97-AF65-F5344CB8AC3E}">
        <p14:creationId xmlns:p14="http://schemas.microsoft.com/office/powerpoint/2010/main" val="55112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8647527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4046808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004705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7109469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5000784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763047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3833994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4838404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3839398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5198846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391312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2.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theme" Target="../theme/theme3.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6.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62" r:id="rId1"/>
    <p:sldLayoutId id="2147483803" r:id="rId2"/>
    <p:sldLayoutId id="2147483751" r:id="rId3"/>
    <p:sldLayoutId id="2147483800" r:id="rId4"/>
    <p:sldLayoutId id="2147483813" r:id="rId5"/>
    <p:sldLayoutId id="2147483752" r:id="rId6"/>
    <p:sldLayoutId id="2147483801" r:id="rId7"/>
    <p:sldLayoutId id="2147483755" r:id="rId8"/>
    <p:sldLayoutId id="2147483802" r:id="rId9"/>
    <p:sldLayoutId id="2147483758" r:id="rId10"/>
    <p:sldLayoutId id="2147483804" r:id="rId11"/>
    <p:sldLayoutId id="2147483778" r:id="rId12"/>
    <p:sldLayoutId id="2147483805" r:id="rId13"/>
    <p:sldLayoutId id="2147483759" r:id="rId14"/>
    <p:sldLayoutId id="2147483798" r:id="rId15"/>
    <p:sldLayoutId id="2147483797" r:id="rId16"/>
    <p:sldLayoutId id="2147483791" r:id="rId17"/>
    <p:sldLayoutId id="2147483796" r:id="rId18"/>
    <p:sldLayoutId id="2147483795" r:id="rId19"/>
    <p:sldLayoutId id="2147483786"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ktangel 6"/>
          <p:cNvSpPr>
            <a:spLocks/>
          </p:cNvSpPr>
          <p:nvPr/>
        </p:nvSpPr>
        <p:spPr>
          <a:xfrm>
            <a:off x="92075" y="95250"/>
            <a:ext cx="8959850" cy="4953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75" r:id="rId1"/>
    <p:sldLayoutId id="2147483806" r:id="rId2"/>
    <p:sldLayoutId id="2147483764" r:id="rId3"/>
    <p:sldLayoutId id="2147483776" r:id="rId4"/>
    <p:sldLayoutId id="2147483812" r:id="rId5"/>
    <p:sldLayoutId id="2147483810" r:id="rId6"/>
    <p:sldLayoutId id="2147483811" r:id="rId7"/>
    <p:sldLayoutId id="2147483771" r:id="rId8"/>
    <p:sldLayoutId id="2147483807" r:id="rId9"/>
    <p:sldLayoutId id="2147483779" r:id="rId10"/>
    <p:sldLayoutId id="2147483808" r:id="rId11"/>
    <p:sldLayoutId id="2147483772" r:id="rId12"/>
    <p:sldLayoutId id="2147483809" r:id="rId13"/>
    <p:sldLayoutId id="2147483789" r:id="rId14"/>
    <p:sldLayoutId id="2147483790" r:id="rId15"/>
    <p:sldLayoutId id="2147483792" r:id="rId16"/>
    <p:sldLayoutId id="2147483793" r:id="rId17"/>
    <p:sldLayoutId id="2147483794" r:id="rId18"/>
  </p:sldLayoutIdLst>
  <p:hf hdr="0" dt="0"/>
  <p:txStyles>
    <p:titleStyle>
      <a:lvl1pPr algn="ctr" defTabSz="457200" rtl="0" fontAlgn="base">
        <a:spcBef>
          <a:spcPct val="0"/>
        </a:spcBef>
        <a:spcAft>
          <a:spcPct val="0"/>
        </a:spcAft>
        <a:defRPr sz="2000" i="1" kern="1200">
          <a:solidFill>
            <a:schemeClr val="bg1"/>
          </a:solidFill>
          <a:latin typeface="+mj-lt"/>
          <a:ea typeface="ＭＳ Ｐゴシック" charset="0"/>
          <a:cs typeface="ＭＳ Ｐゴシック" charset="0"/>
        </a:defRPr>
      </a:lvl1pPr>
      <a:lvl2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2pPr>
      <a:lvl3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3pPr>
      <a:lvl4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4pPr>
      <a:lvl5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5pPr>
      <a:lvl6pPr marL="4572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6pPr>
      <a:lvl7pPr marL="9144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1pPr>
      <a:lvl2pPr marL="742950" indent="-28575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2pPr>
      <a:lvl3pPr marL="11430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3pPr>
      <a:lvl4pPr marL="16002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4pPr>
      <a:lvl5pPr marL="20574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solidFill>
                <a:srgbClr val="EFEFEF"/>
              </a:solidFill>
            </a:endParaRPr>
          </a:p>
        </p:txBody>
      </p:sp>
    </p:spTree>
    <p:extLst>
      <p:ext uri="{BB962C8B-B14F-4D97-AF65-F5344CB8AC3E}">
        <p14:creationId xmlns:p14="http://schemas.microsoft.com/office/powerpoint/2010/main" val="170286192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4102536284"/>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Lst>
  <p:hf sldNum="0"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99850075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898192887"/>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4.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hdphoto" Target="../media/hdphoto3.wdp"/><Relationship Id="rId7" Type="http://schemas.openxmlformats.org/officeDocument/2006/relationships/image" Target="../media/image30.png"/><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hdphoto" Target="../media/hdphoto3.wdp"/><Relationship Id="rId7" Type="http://schemas.openxmlformats.org/officeDocument/2006/relationships/image" Target="../media/image39.png"/><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2.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3.wdp"/><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22.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36.png"/><Relationship Id="rId10" Type="http://schemas.openxmlformats.org/officeDocument/2006/relationships/image" Target="../media/image47.png"/><Relationship Id="rId4" Type="http://schemas.microsoft.com/office/2007/relationships/hdphoto" Target="../media/hdphoto3.wdp"/><Relationship Id="rId9" Type="http://schemas.openxmlformats.org/officeDocument/2006/relationships/image" Target="../media/image46.png"/><Relationship Id="rId1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p:cNvSpPr>
            <a:spLocks noGrp="1"/>
          </p:cNvSpPr>
          <p:nvPr>
            <p:ph type="ctrTitle"/>
          </p:nvPr>
        </p:nvSpPr>
        <p:spPr/>
        <p:txBody>
          <a:bodyPr/>
          <a:lstStyle/>
          <a:p>
            <a:r>
              <a:rPr lang="nb-NO"/>
              <a:t>Grunnleggende VMS systemdrift</a:t>
            </a:r>
            <a:endParaRPr lang="nb-NO" dirty="0"/>
          </a:p>
        </p:txBody>
      </p:sp>
      <p:sp>
        <p:nvSpPr>
          <p:cNvPr id="2" name="Plassholder for bunntekst 1"/>
          <p:cNvSpPr>
            <a:spLocks noGrp="1"/>
          </p:cNvSpPr>
          <p:nvPr>
            <p:ph type="ftr" sz="quarter" idx="17"/>
          </p:nvPr>
        </p:nvSpPr>
        <p:spPr/>
        <p:txBody>
          <a:bodyPr/>
          <a:lstStyle/>
          <a:p>
            <a:r>
              <a:rPr lang="nb-NO" dirty="0"/>
              <a:t>Heimevernets skole- og kompetansesenter</a:t>
            </a:r>
          </a:p>
        </p:txBody>
      </p:sp>
      <p:pic>
        <p:nvPicPr>
          <p:cNvPr id="7" name="Bilde 6"/>
          <p:cNvPicPr>
            <a:picLocks noChangeAspect="1"/>
          </p:cNvPicPr>
          <p:nvPr/>
        </p:nvPicPr>
        <p:blipFill>
          <a:blip r:embed="rId2">
            <a:extLst>
              <a:ext uri="{BEBA8EAE-BF5A-486C-A8C5-ECC9F3942E4B}">
                <a14:imgProps xmlns:a14="http://schemas.microsoft.com/office/drawing/2010/main">
                  <a14:imgLayer r:embed="rId3">
                    <a14:imgEffect>
                      <a14:backgroundRemoval t="0" b="98756" l="0" r="100000"/>
                    </a14:imgEffect>
                  </a14:imgLayer>
                </a14:imgProps>
              </a:ext>
            </a:extLst>
          </a:blip>
          <a:stretch>
            <a:fillRect/>
          </a:stretch>
        </p:blipFill>
        <p:spPr>
          <a:xfrm>
            <a:off x="1519823" y="237998"/>
            <a:ext cx="1549965" cy="1668622"/>
          </a:xfrm>
          <a:prstGeom prst="rect">
            <a:avLst/>
          </a:prstGeom>
        </p:spPr>
      </p:pic>
      <p:sp>
        <p:nvSpPr>
          <p:cNvPr id="91" name="Plassholder for bilde 90"/>
          <p:cNvSpPr>
            <a:spLocks noGrp="1"/>
          </p:cNvSpPr>
          <p:nvPr>
            <p:ph type="pic" sz="quarter" idx="18"/>
          </p:nvPr>
        </p:nvSpPr>
        <p:spPr/>
      </p:sp>
      <p:pic>
        <p:nvPicPr>
          <p:cNvPr id="9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4322" y="4150096"/>
            <a:ext cx="1780965" cy="56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4322" y="4150096"/>
            <a:ext cx="1780965" cy="57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3"/>
          <p:cNvPicPr>
            <a:picLocks noChangeAspect="1"/>
          </p:cNvPicPr>
          <p:nvPr/>
        </p:nvPicPr>
        <p:blipFill>
          <a:blip r:embed="rId6">
            <a:extLst>
              <a:ext uri="{28A0092B-C50C-407E-A947-70E740481C1C}">
                <a14:useLocalDpi xmlns:a14="http://schemas.microsoft.com/office/drawing/2010/main" val="0"/>
              </a:ext>
            </a:extLst>
          </a:blip>
          <a:srcRect l="20088" r="20088"/>
          <a:stretch>
            <a:fillRect/>
          </a:stretch>
        </p:blipFill>
        <p:spPr bwMode="auto">
          <a:xfrm>
            <a:off x="4596683" y="96684"/>
            <a:ext cx="4453737" cy="49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498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lassholder for bunntekst 3"/>
          <p:cNvSpPr>
            <a:spLocks noGrp="1"/>
          </p:cNvSpPr>
          <p:nvPr>
            <p:ph type="ftr" sz="quarter" idx="11"/>
          </p:nvPr>
        </p:nvSpPr>
        <p:spPr/>
        <p:txBody>
          <a:bodyPr/>
          <a:lstStyle/>
          <a:p>
            <a:pPr>
              <a:defRPr/>
            </a:pPr>
            <a:r>
              <a:rPr lang="nb-NO" dirty="0"/>
              <a:t>Heimevernets våpenskole</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415" y="2048324"/>
            <a:ext cx="1002506" cy="25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925" y="2657894"/>
            <a:ext cx="1904996"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7479" y="1763267"/>
            <a:ext cx="1002506"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7479" y="2352565"/>
            <a:ext cx="1010442"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415" y="1475586"/>
            <a:ext cx="1002506" cy="223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6376" y="3589344"/>
            <a:ext cx="1780965" cy="778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6377" y="4467123"/>
            <a:ext cx="1780964" cy="39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6375" y="1425719"/>
            <a:ext cx="1780965" cy="57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6375" y="2087402"/>
            <a:ext cx="1780965" cy="56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6375" y="2735748"/>
            <a:ext cx="1780965" cy="770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kstSylinder 17"/>
          <p:cNvSpPr txBox="1"/>
          <p:nvPr/>
        </p:nvSpPr>
        <p:spPr>
          <a:xfrm>
            <a:off x="1826377" y="1004835"/>
            <a:ext cx="2120202" cy="338554"/>
          </a:xfrm>
          <a:prstGeom prst="rect">
            <a:avLst/>
          </a:prstGeom>
          <a:solidFill>
            <a:schemeClr val="accent3"/>
          </a:solidFill>
        </p:spPr>
        <p:txBody>
          <a:bodyPr vert="horz" wrap="square" rtlCol="0" anchor="t">
            <a:spAutoFit/>
          </a:bodyPr>
          <a:lstStyle/>
          <a:p>
            <a:r>
              <a:rPr lang="nb-NO" sz="1600" dirty="0">
                <a:solidFill>
                  <a:schemeClr val="tx1"/>
                </a:solidFill>
                <a:latin typeface="Cambria"/>
                <a:cs typeface="Cambria"/>
              </a:rPr>
              <a:t>Til 1. lysbildet</a:t>
            </a:r>
          </a:p>
        </p:txBody>
      </p:sp>
      <p:sp>
        <p:nvSpPr>
          <p:cNvPr id="19" name="TekstSylinder 18"/>
          <p:cNvSpPr txBox="1"/>
          <p:nvPr/>
        </p:nvSpPr>
        <p:spPr>
          <a:xfrm>
            <a:off x="4705322" y="1004835"/>
            <a:ext cx="2120202" cy="338554"/>
          </a:xfrm>
          <a:prstGeom prst="rect">
            <a:avLst/>
          </a:prstGeom>
          <a:solidFill>
            <a:schemeClr val="accent3"/>
          </a:solidFill>
        </p:spPr>
        <p:txBody>
          <a:bodyPr vert="horz" wrap="square" rtlCol="0" anchor="t">
            <a:spAutoFit/>
          </a:bodyPr>
          <a:lstStyle/>
          <a:p>
            <a:r>
              <a:rPr lang="nb-NO" sz="1600" dirty="0">
                <a:solidFill>
                  <a:schemeClr val="tx1"/>
                </a:solidFill>
                <a:latin typeface="Cambria"/>
                <a:cs typeface="Cambria"/>
              </a:rPr>
              <a:t>Til øvrige lysbilder</a:t>
            </a:r>
          </a:p>
        </p:txBody>
      </p:sp>
    </p:spTree>
    <p:extLst>
      <p:ext uri="{BB962C8B-B14F-4D97-AF65-F5344CB8AC3E}">
        <p14:creationId xmlns:p14="http://schemas.microsoft.com/office/powerpoint/2010/main" val="309335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Grunnleggende systemdrift</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sp>
        <p:nvSpPr>
          <p:cNvPr id="7" name="Plassholder for innhold 6"/>
          <p:cNvSpPr>
            <a:spLocks noGrp="1"/>
          </p:cNvSpPr>
          <p:nvPr>
            <p:ph sz="quarter" idx="16"/>
          </p:nvPr>
        </p:nvSpPr>
        <p:spPr>
          <a:xfrm>
            <a:off x="1135062" y="1519869"/>
            <a:ext cx="3952345" cy="2883203"/>
          </a:xfrm>
        </p:spPr>
        <p:txBody>
          <a:bodyPr>
            <a:normAutofit fontScale="92500" lnSpcReduction="20000"/>
          </a:bodyPr>
          <a:lstStyle/>
          <a:p>
            <a:r>
              <a:rPr lang="nb-NO" dirty="0"/>
              <a:t>Oppstart</a:t>
            </a:r>
          </a:p>
          <a:p>
            <a:pPr lvl="1"/>
            <a:r>
              <a:rPr lang="nb-NO" dirty="0"/>
              <a:t>Ved oppstart av systemet, starter PC-en automatisk VMS, CMS og </a:t>
            </a:r>
            <a:r>
              <a:rPr lang="nb-NO" dirty="0" err="1"/>
              <a:t>Skyperion</a:t>
            </a:r>
            <a:r>
              <a:rPr lang="nb-NO" dirty="0"/>
              <a:t> Control Station</a:t>
            </a:r>
          </a:p>
          <a:p>
            <a:r>
              <a:rPr lang="nb-NO" dirty="0"/>
              <a:t>Kontroll av systemet</a:t>
            </a:r>
          </a:p>
          <a:p>
            <a:pPr lvl="1"/>
            <a:r>
              <a:rPr lang="nb-NO" dirty="0"/>
              <a:t>VMS kan kontrolleres på følgende måter:</a:t>
            </a:r>
          </a:p>
          <a:p>
            <a:pPr lvl="2"/>
            <a:r>
              <a:rPr lang="nb-NO" dirty="0"/>
              <a:t>Håndkontrollen – Manuelt styre EOD og kamerafunksjoner</a:t>
            </a:r>
          </a:p>
          <a:p>
            <a:pPr lvl="2"/>
            <a:r>
              <a:rPr lang="nb-NO" dirty="0"/>
              <a:t>Via CMS-en – Dersom det er valgt fra CMS</a:t>
            </a:r>
          </a:p>
          <a:p>
            <a:pPr lvl="2"/>
            <a:r>
              <a:rPr lang="nb-NO" dirty="0"/>
              <a:t>Vanlig datamus – Bruke on-screen knapper og flytte kameraet</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pic>
        <p:nvPicPr>
          <p:cNvPr id="9" name="Picture 11">
            <a:extLst>
              <a:ext uri="{FF2B5EF4-FFF2-40B4-BE49-F238E27FC236}">
                <a16:creationId xmlns:a16="http://schemas.microsoft.com/office/drawing/2014/main" id="{89DD7A89-83A5-EADD-9724-19A9E725DFEC}"/>
              </a:ext>
            </a:extLst>
          </p:cNvPr>
          <p:cNvPicPr>
            <a:picLocks noChangeAspect="1"/>
          </p:cNvPicPr>
          <p:nvPr/>
        </p:nvPicPr>
        <p:blipFill>
          <a:blip r:embed="rId4"/>
          <a:stretch>
            <a:fillRect/>
          </a:stretch>
        </p:blipFill>
        <p:spPr>
          <a:xfrm>
            <a:off x="6653719" y="2096677"/>
            <a:ext cx="1482082" cy="1163262"/>
          </a:xfrm>
          <a:prstGeom prst="rect">
            <a:avLst/>
          </a:prstGeom>
        </p:spPr>
      </p:pic>
    </p:spTree>
    <p:extLst>
      <p:ext uri="{BB962C8B-B14F-4D97-AF65-F5344CB8AC3E}">
        <p14:creationId xmlns:p14="http://schemas.microsoft.com/office/powerpoint/2010/main" val="154288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VMS display</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3104" y="160805"/>
            <a:ext cx="402371" cy="469433"/>
          </a:xfrm>
          <a:prstGeom prst="rect">
            <a:avLst/>
          </a:prstGeom>
        </p:spPr>
      </p:pic>
      <p:pic>
        <p:nvPicPr>
          <p:cNvPr id="5" name="Picture 3">
            <a:extLst>
              <a:ext uri="{FF2B5EF4-FFF2-40B4-BE49-F238E27FC236}">
                <a16:creationId xmlns:a16="http://schemas.microsoft.com/office/drawing/2014/main" id="{A47004AA-6225-B3DB-C165-CF96F9D0C4B3}"/>
              </a:ext>
            </a:extLst>
          </p:cNvPr>
          <p:cNvPicPr>
            <a:picLocks noChangeAspect="1"/>
          </p:cNvPicPr>
          <p:nvPr/>
        </p:nvPicPr>
        <p:blipFill>
          <a:blip r:embed="rId5"/>
          <a:stretch>
            <a:fillRect/>
          </a:stretch>
        </p:blipFill>
        <p:spPr>
          <a:xfrm>
            <a:off x="1597357" y="1279446"/>
            <a:ext cx="5941347" cy="3345794"/>
          </a:xfrm>
          <a:prstGeom prst="rect">
            <a:avLst/>
          </a:prstGeom>
        </p:spPr>
      </p:pic>
      <p:sp>
        <p:nvSpPr>
          <p:cNvPr id="9" name="Oval 53">
            <a:extLst>
              <a:ext uri="{FF2B5EF4-FFF2-40B4-BE49-F238E27FC236}">
                <a16:creationId xmlns:a16="http://schemas.microsoft.com/office/drawing/2014/main" id="{D03722F8-786A-A0C4-9BEA-75CA1A2B8B17}"/>
              </a:ext>
            </a:extLst>
          </p:cNvPr>
          <p:cNvSpPr/>
          <p:nvPr/>
        </p:nvSpPr>
        <p:spPr>
          <a:xfrm>
            <a:off x="2451370" y="4230507"/>
            <a:ext cx="2243847" cy="49248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53">
            <a:extLst>
              <a:ext uri="{FF2B5EF4-FFF2-40B4-BE49-F238E27FC236}">
                <a16:creationId xmlns:a16="http://schemas.microsoft.com/office/drawing/2014/main" id="{1A894FEF-209D-55BD-370D-A4BB3175B3A8}"/>
              </a:ext>
            </a:extLst>
          </p:cNvPr>
          <p:cNvSpPr/>
          <p:nvPr/>
        </p:nvSpPr>
        <p:spPr>
          <a:xfrm>
            <a:off x="1505743" y="2952343"/>
            <a:ext cx="575975" cy="1075118"/>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53">
            <a:extLst>
              <a:ext uri="{FF2B5EF4-FFF2-40B4-BE49-F238E27FC236}">
                <a16:creationId xmlns:a16="http://schemas.microsoft.com/office/drawing/2014/main" id="{B3CC9907-2478-D670-E54E-EE89DD52B820}"/>
              </a:ext>
            </a:extLst>
          </p:cNvPr>
          <p:cNvSpPr/>
          <p:nvPr/>
        </p:nvSpPr>
        <p:spPr>
          <a:xfrm>
            <a:off x="6379300" y="4338535"/>
            <a:ext cx="449517" cy="28670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53">
            <a:extLst>
              <a:ext uri="{FF2B5EF4-FFF2-40B4-BE49-F238E27FC236}">
                <a16:creationId xmlns:a16="http://schemas.microsoft.com/office/drawing/2014/main" id="{764BC517-6A83-22BB-1FF7-66C566E0A87F}"/>
              </a:ext>
            </a:extLst>
          </p:cNvPr>
          <p:cNvSpPr/>
          <p:nvPr/>
        </p:nvSpPr>
        <p:spPr>
          <a:xfrm>
            <a:off x="6828817" y="4230507"/>
            <a:ext cx="551234" cy="39473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53">
            <a:extLst>
              <a:ext uri="{FF2B5EF4-FFF2-40B4-BE49-F238E27FC236}">
                <a16:creationId xmlns:a16="http://schemas.microsoft.com/office/drawing/2014/main" id="{51ADECD2-E559-AB40-D194-AE0089379A36}"/>
              </a:ext>
            </a:extLst>
          </p:cNvPr>
          <p:cNvSpPr/>
          <p:nvPr/>
        </p:nvSpPr>
        <p:spPr>
          <a:xfrm>
            <a:off x="6906638" y="2952343"/>
            <a:ext cx="632066" cy="1075118"/>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53">
            <a:extLst>
              <a:ext uri="{FF2B5EF4-FFF2-40B4-BE49-F238E27FC236}">
                <a16:creationId xmlns:a16="http://schemas.microsoft.com/office/drawing/2014/main" id="{DBB44332-05C3-52F3-9CD0-A37739733B1D}"/>
              </a:ext>
            </a:extLst>
          </p:cNvPr>
          <p:cNvSpPr/>
          <p:nvPr/>
        </p:nvSpPr>
        <p:spPr>
          <a:xfrm>
            <a:off x="7035733" y="2486740"/>
            <a:ext cx="502971" cy="36785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53">
            <a:extLst>
              <a:ext uri="{FF2B5EF4-FFF2-40B4-BE49-F238E27FC236}">
                <a16:creationId xmlns:a16="http://schemas.microsoft.com/office/drawing/2014/main" id="{0E9601EB-5313-F36B-366B-D30F96B4A474}"/>
              </a:ext>
            </a:extLst>
          </p:cNvPr>
          <p:cNvSpPr/>
          <p:nvPr/>
        </p:nvSpPr>
        <p:spPr>
          <a:xfrm>
            <a:off x="7042218" y="1990485"/>
            <a:ext cx="496486" cy="293210"/>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53">
            <a:extLst>
              <a:ext uri="{FF2B5EF4-FFF2-40B4-BE49-F238E27FC236}">
                <a16:creationId xmlns:a16="http://schemas.microsoft.com/office/drawing/2014/main" id="{E38E7ABE-4BC1-6A73-A442-1D910674C82B}"/>
              </a:ext>
            </a:extLst>
          </p:cNvPr>
          <p:cNvSpPr/>
          <p:nvPr/>
        </p:nvSpPr>
        <p:spPr>
          <a:xfrm>
            <a:off x="6966703" y="1304230"/>
            <a:ext cx="559173" cy="50799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53">
            <a:extLst>
              <a:ext uri="{FF2B5EF4-FFF2-40B4-BE49-F238E27FC236}">
                <a16:creationId xmlns:a16="http://schemas.microsoft.com/office/drawing/2014/main" id="{85ACB718-C8F9-2543-9151-1348B535A8C8}"/>
              </a:ext>
            </a:extLst>
          </p:cNvPr>
          <p:cNvSpPr/>
          <p:nvPr/>
        </p:nvSpPr>
        <p:spPr>
          <a:xfrm>
            <a:off x="5736076" y="1181696"/>
            <a:ext cx="1306142" cy="348789"/>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Oval 53">
            <a:extLst>
              <a:ext uri="{FF2B5EF4-FFF2-40B4-BE49-F238E27FC236}">
                <a16:creationId xmlns:a16="http://schemas.microsoft.com/office/drawing/2014/main" id="{AF0EBADD-9051-34AC-2DEC-6E50D6EFF139}"/>
              </a:ext>
            </a:extLst>
          </p:cNvPr>
          <p:cNvSpPr/>
          <p:nvPr/>
        </p:nvSpPr>
        <p:spPr>
          <a:xfrm>
            <a:off x="4143982" y="1235457"/>
            <a:ext cx="758757" cy="171811"/>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53">
            <a:extLst>
              <a:ext uri="{FF2B5EF4-FFF2-40B4-BE49-F238E27FC236}">
                <a16:creationId xmlns:a16="http://schemas.microsoft.com/office/drawing/2014/main" id="{81AB38CB-8A0A-5A61-AA91-9C94912F4626}"/>
              </a:ext>
            </a:extLst>
          </p:cNvPr>
          <p:cNvSpPr/>
          <p:nvPr/>
        </p:nvSpPr>
        <p:spPr>
          <a:xfrm>
            <a:off x="2319436" y="1198277"/>
            <a:ext cx="551234" cy="39473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53">
            <a:extLst>
              <a:ext uri="{FF2B5EF4-FFF2-40B4-BE49-F238E27FC236}">
                <a16:creationId xmlns:a16="http://schemas.microsoft.com/office/drawing/2014/main" id="{3591279D-8C81-2241-8DA9-6229342B0880}"/>
              </a:ext>
            </a:extLst>
          </p:cNvPr>
          <p:cNvSpPr/>
          <p:nvPr/>
        </p:nvSpPr>
        <p:spPr>
          <a:xfrm>
            <a:off x="1460158" y="1218703"/>
            <a:ext cx="991211" cy="593520"/>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87497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Sub-system indikatorer</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pic>
        <p:nvPicPr>
          <p:cNvPr id="5" name="Picture 8">
            <a:extLst>
              <a:ext uri="{FF2B5EF4-FFF2-40B4-BE49-F238E27FC236}">
                <a16:creationId xmlns:a16="http://schemas.microsoft.com/office/drawing/2014/main" id="{9B82879F-A0BB-30FB-1726-8632AB11B8A4}"/>
              </a:ext>
            </a:extLst>
          </p:cNvPr>
          <p:cNvPicPr>
            <a:picLocks noChangeAspect="1"/>
          </p:cNvPicPr>
          <p:nvPr/>
        </p:nvPicPr>
        <p:blipFill>
          <a:blip r:embed="rId4"/>
          <a:stretch>
            <a:fillRect/>
          </a:stretch>
        </p:blipFill>
        <p:spPr>
          <a:xfrm>
            <a:off x="5013701" y="1458931"/>
            <a:ext cx="3957723" cy="2225637"/>
          </a:xfrm>
          <a:prstGeom prst="rect">
            <a:avLst/>
          </a:prstGeom>
        </p:spPr>
      </p:pic>
      <p:grpSp>
        <p:nvGrpSpPr>
          <p:cNvPr id="6" name="Group 18">
            <a:extLst>
              <a:ext uri="{FF2B5EF4-FFF2-40B4-BE49-F238E27FC236}">
                <a16:creationId xmlns:a16="http://schemas.microsoft.com/office/drawing/2014/main" id="{152CA6C6-D292-635C-5D4B-A62A7D12B238}"/>
              </a:ext>
            </a:extLst>
          </p:cNvPr>
          <p:cNvGrpSpPr/>
          <p:nvPr/>
        </p:nvGrpSpPr>
        <p:grpSpPr>
          <a:xfrm rot="2347714">
            <a:off x="4974223" y="3590210"/>
            <a:ext cx="868896" cy="404245"/>
            <a:chOff x="5001512" y="2536046"/>
            <a:chExt cx="2783718" cy="1219200"/>
          </a:xfrm>
        </p:grpSpPr>
        <p:sp>
          <p:nvSpPr>
            <p:cNvPr id="9" name="Oval 11">
              <a:extLst>
                <a:ext uri="{FF2B5EF4-FFF2-40B4-BE49-F238E27FC236}">
                  <a16:creationId xmlns:a16="http://schemas.microsoft.com/office/drawing/2014/main" id="{0A0C7C73-B61A-2512-3334-FDEF955F61F4}"/>
                </a:ext>
              </a:extLst>
            </p:cNvPr>
            <p:cNvSpPr/>
            <p:nvPr/>
          </p:nvSpPr>
          <p:spPr>
            <a:xfrm>
              <a:off x="5001512" y="2536046"/>
              <a:ext cx="1219878"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 name="Straight Connector 12">
              <a:extLst>
                <a:ext uri="{FF2B5EF4-FFF2-40B4-BE49-F238E27FC236}">
                  <a16:creationId xmlns:a16="http://schemas.microsoft.com/office/drawing/2014/main" id="{79223E8F-7699-2E66-2D00-63BB8FEF4C4B}"/>
                </a:ext>
              </a:extLst>
            </p:cNvPr>
            <p:cNvCxnSpPr>
              <a:cxnSpLocks/>
              <a:endCxn id="9" idx="6"/>
            </p:cNvCxnSpPr>
            <p:nvPr/>
          </p:nvCxnSpPr>
          <p:spPr>
            <a:xfrm flipH="1">
              <a:off x="6221390" y="2842130"/>
              <a:ext cx="1563840" cy="3035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1" name="Picture 1">
            <a:extLst>
              <a:ext uri="{FF2B5EF4-FFF2-40B4-BE49-F238E27FC236}">
                <a16:creationId xmlns:a16="http://schemas.microsoft.com/office/drawing/2014/main" id="{FBD96833-7481-6A56-14DC-8054D7CEF045}"/>
              </a:ext>
            </a:extLst>
          </p:cNvPr>
          <p:cNvPicPr>
            <a:picLocks noChangeAspect="1"/>
          </p:cNvPicPr>
          <p:nvPr/>
        </p:nvPicPr>
        <p:blipFill>
          <a:blip r:embed="rId5"/>
          <a:stretch>
            <a:fillRect/>
          </a:stretch>
        </p:blipFill>
        <p:spPr>
          <a:xfrm>
            <a:off x="5822597" y="3797450"/>
            <a:ext cx="2398477" cy="538093"/>
          </a:xfrm>
          <a:prstGeom prst="rect">
            <a:avLst/>
          </a:prstGeom>
        </p:spPr>
      </p:pic>
      <p:graphicFrame>
        <p:nvGraphicFramePr>
          <p:cNvPr id="12" name="Table 22">
            <a:extLst>
              <a:ext uri="{FF2B5EF4-FFF2-40B4-BE49-F238E27FC236}">
                <a16:creationId xmlns:a16="http://schemas.microsoft.com/office/drawing/2014/main" id="{53660B1D-44DE-3A20-C981-DD79A30C314D}"/>
              </a:ext>
            </a:extLst>
          </p:cNvPr>
          <p:cNvGraphicFramePr>
            <a:graphicFrameLocks noGrp="1"/>
          </p:cNvGraphicFramePr>
          <p:nvPr>
            <p:extLst>
              <p:ext uri="{D42A27DB-BD31-4B8C-83A1-F6EECF244321}">
                <p14:modId xmlns:p14="http://schemas.microsoft.com/office/powerpoint/2010/main" val="2688467283"/>
              </p:ext>
            </p:extLst>
          </p:nvPr>
        </p:nvGraphicFramePr>
        <p:xfrm>
          <a:off x="226966" y="3409018"/>
          <a:ext cx="2927441" cy="1670986"/>
        </p:xfrm>
        <a:graphic>
          <a:graphicData uri="http://schemas.openxmlformats.org/drawingml/2006/table">
            <a:tbl>
              <a:tblPr firstRow="1" bandRow="1">
                <a:tableStyleId>{5C22544A-7EE6-4342-B048-85BDC9FD1C3A}</a:tableStyleId>
              </a:tblPr>
              <a:tblGrid>
                <a:gridCol w="869576">
                  <a:extLst>
                    <a:ext uri="{9D8B030D-6E8A-4147-A177-3AD203B41FA5}">
                      <a16:colId xmlns:a16="http://schemas.microsoft.com/office/drawing/2014/main" val="1819465738"/>
                    </a:ext>
                  </a:extLst>
                </a:gridCol>
                <a:gridCol w="2057865">
                  <a:extLst>
                    <a:ext uri="{9D8B030D-6E8A-4147-A177-3AD203B41FA5}">
                      <a16:colId xmlns:a16="http://schemas.microsoft.com/office/drawing/2014/main" val="3700476665"/>
                    </a:ext>
                  </a:extLst>
                </a:gridCol>
              </a:tblGrid>
              <a:tr h="338203">
                <a:tc>
                  <a:txBody>
                    <a:bodyPr/>
                    <a:lstStyle/>
                    <a:p>
                      <a:r>
                        <a:rPr lang="en-GB" sz="900" dirty="0">
                          <a:latin typeface="Cambria" panose="02040503050406030204" pitchFamily="18" charset="0"/>
                          <a:ea typeface="Cambria" panose="02040503050406030204" pitchFamily="18" charset="0"/>
                        </a:rPr>
                        <a:t>Status Colour</a:t>
                      </a:r>
                    </a:p>
                  </a:txBody>
                  <a:tcPr/>
                </a:tc>
                <a:tc>
                  <a:txBody>
                    <a:bodyPr/>
                    <a:lstStyle/>
                    <a:p>
                      <a:r>
                        <a:rPr lang="en-GB" sz="900" dirty="0">
                          <a:latin typeface="Cambria" panose="02040503050406030204" pitchFamily="18" charset="0"/>
                          <a:ea typeface="Cambria" panose="02040503050406030204" pitchFamily="18" charset="0"/>
                        </a:rPr>
                        <a:t>Status</a:t>
                      </a:r>
                    </a:p>
                  </a:txBody>
                  <a:tcPr/>
                </a:tc>
                <a:extLst>
                  <a:ext uri="{0D108BD9-81ED-4DB2-BD59-A6C34878D82A}">
                    <a16:rowId xmlns:a16="http://schemas.microsoft.com/office/drawing/2014/main" val="2640726887"/>
                  </a:ext>
                </a:extLst>
              </a:tr>
              <a:tr h="271013">
                <a:tc>
                  <a:txBody>
                    <a:bodyPr/>
                    <a:lstStyle/>
                    <a:p>
                      <a:r>
                        <a:rPr lang="en-GB" sz="900" dirty="0">
                          <a:latin typeface="Cambria" panose="02040503050406030204" pitchFamily="18" charset="0"/>
                          <a:ea typeface="Cambria" panose="02040503050406030204" pitchFamily="18" charset="0"/>
                        </a:rPr>
                        <a:t>RED</a:t>
                      </a:r>
                    </a:p>
                  </a:txBody>
                  <a:tcPr/>
                </a:tc>
                <a:tc>
                  <a:txBody>
                    <a:bodyPr/>
                    <a:lstStyle/>
                    <a:p>
                      <a:r>
                        <a:rPr lang="en-GB" sz="900" dirty="0">
                          <a:latin typeface="Cambria" panose="02040503050406030204" pitchFamily="18" charset="0"/>
                          <a:ea typeface="Cambria" panose="02040503050406030204" pitchFamily="18" charset="0"/>
                        </a:rPr>
                        <a:t>Non-operational/faulty</a:t>
                      </a:r>
                    </a:p>
                  </a:txBody>
                  <a:tcPr/>
                </a:tc>
                <a:extLst>
                  <a:ext uri="{0D108BD9-81ED-4DB2-BD59-A6C34878D82A}">
                    <a16:rowId xmlns:a16="http://schemas.microsoft.com/office/drawing/2014/main" val="1117556217"/>
                  </a:ext>
                </a:extLst>
              </a:tr>
              <a:tr h="492187">
                <a:tc>
                  <a:txBody>
                    <a:bodyPr/>
                    <a:lstStyle/>
                    <a:p>
                      <a:r>
                        <a:rPr lang="en-GB" sz="900" dirty="0">
                          <a:latin typeface="Cambria" panose="02040503050406030204" pitchFamily="18" charset="0"/>
                          <a:ea typeface="Cambria" panose="02040503050406030204" pitchFamily="18" charset="0"/>
                        </a:rPr>
                        <a:t>YELLOW</a:t>
                      </a:r>
                    </a:p>
                  </a:txBody>
                  <a:tcPr/>
                </a:tc>
                <a:tc>
                  <a:txBody>
                    <a:bodyPr/>
                    <a:lstStyle/>
                    <a:p>
                      <a:r>
                        <a:rPr lang="en-GB" sz="900" dirty="0">
                          <a:latin typeface="Cambria" panose="02040503050406030204" pitchFamily="18" charset="0"/>
                          <a:ea typeface="Cambria" panose="02040503050406030204" pitchFamily="18" charset="0"/>
                        </a:rPr>
                        <a:t>Preparing for operation/no communication</a:t>
                      </a:r>
                    </a:p>
                  </a:txBody>
                  <a:tcPr/>
                </a:tc>
                <a:extLst>
                  <a:ext uri="{0D108BD9-81ED-4DB2-BD59-A6C34878D82A}">
                    <a16:rowId xmlns:a16="http://schemas.microsoft.com/office/drawing/2014/main" val="1863794233"/>
                  </a:ext>
                </a:extLst>
              </a:tr>
              <a:tr h="271013">
                <a:tc>
                  <a:txBody>
                    <a:bodyPr/>
                    <a:lstStyle/>
                    <a:p>
                      <a:r>
                        <a:rPr lang="en-GB" sz="900" dirty="0">
                          <a:latin typeface="Cambria" panose="02040503050406030204" pitchFamily="18" charset="0"/>
                          <a:ea typeface="Cambria" panose="02040503050406030204" pitchFamily="18" charset="0"/>
                        </a:rPr>
                        <a:t>GREEN</a:t>
                      </a:r>
                    </a:p>
                  </a:txBody>
                  <a:tcPr/>
                </a:tc>
                <a:tc>
                  <a:txBody>
                    <a:bodyPr/>
                    <a:lstStyle/>
                    <a:p>
                      <a:r>
                        <a:rPr lang="en-GB" sz="900" dirty="0">
                          <a:latin typeface="Cambria" panose="02040503050406030204" pitchFamily="18" charset="0"/>
                          <a:ea typeface="Cambria" panose="02040503050406030204" pitchFamily="18" charset="0"/>
                        </a:rPr>
                        <a:t>Operational </a:t>
                      </a:r>
                    </a:p>
                  </a:txBody>
                  <a:tcPr/>
                </a:tc>
                <a:extLst>
                  <a:ext uri="{0D108BD9-81ED-4DB2-BD59-A6C34878D82A}">
                    <a16:rowId xmlns:a16="http://schemas.microsoft.com/office/drawing/2014/main" val="358102936"/>
                  </a:ext>
                </a:extLst>
              </a:tr>
              <a:tr h="271013">
                <a:tc>
                  <a:txBody>
                    <a:bodyPr/>
                    <a:lstStyle/>
                    <a:p>
                      <a:r>
                        <a:rPr lang="en-GB" sz="900" dirty="0">
                          <a:latin typeface="Cambria" panose="02040503050406030204" pitchFamily="18" charset="0"/>
                          <a:ea typeface="Cambria" panose="02040503050406030204" pitchFamily="18" charset="0"/>
                        </a:rPr>
                        <a:t>GREY</a:t>
                      </a:r>
                    </a:p>
                  </a:txBody>
                  <a:tcPr/>
                </a:tc>
                <a:tc>
                  <a:txBody>
                    <a:bodyPr/>
                    <a:lstStyle/>
                    <a:p>
                      <a:r>
                        <a:rPr lang="en-GB" sz="900" dirty="0">
                          <a:latin typeface="Cambria" panose="02040503050406030204" pitchFamily="18" charset="0"/>
                          <a:ea typeface="Cambria" panose="02040503050406030204" pitchFamily="18" charset="0"/>
                        </a:rPr>
                        <a:t>Not available</a:t>
                      </a:r>
                    </a:p>
                  </a:txBody>
                  <a:tcPr/>
                </a:tc>
                <a:extLst>
                  <a:ext uri="{0D108BD9-81ED-4DB2-BD59-A6C34878D82A}">
                    <a16:rowId xmlns:a16="http://schemas.microsoft.com/office/drawing/2014/main" val="128252241"/>
                  </a:ext>
                </a:extLst>
              </a:tr>
            </a:tbl>
          </a:graphicData>
        </a:graphic>
      </p:graphicFrame>
      <p:graphicFrame>
        <p:nvGraphicFramePr>
          <p:cNvPr id="13" name="Table 22">
            <a:extLst>
              <a:ext uri="{FF2B5EF4-FFF2-40B4-BE49-F238E27FC236}">
                <a16:creationId xmlns:a16="http://schemas.microsoft.com/office/drawing/2014/main" id="{5A8FF33F-4D99-A01A-6A70-B7DB77D2013D}"/>
              </a:ext>
            </a:extLst>
          </p:cNvPr>
          <p:cNvGraphicFramePr>
            <a:graphicFrameLocks noGrp="1"/>
          </p:cNvGraphicFramePr>
          <p:nvPr>
            <p:extLst>
              <p:ext uri="{D42A27DB-BD31-4B8C-83A1-F6EECF244321}">
                <p14:modId xmlns:p14="http://schemas.microsoft.com/office/powerpoint/2010/main" val="2455508451"/>
              </p:ext>
            </p:extLst>
          </p:nvPr>
        </p:nvGraphicFramePr>
        <p:xfrm>
          <a:off x="226966" y="906327"/>
          <a:ext cx="2927441" cy="2459955"/>
        </p:xfrm>
        <a:graphic>
          <a:graphicData uri="http://schemas.openxmlformats.org/drawingml/2006/table">
            <a:tbl>
              <a:tblPr firstRow="1" bandRow="1">
                <a:tableStyleId>{5C22544A-7EE6-4342-B048-85BDC9FD1C3A}</a:tableStyleId>
              </a:tblPr>
              <a:tblGrid>
                <a:gridCol w="895365">
                  <a:extLst>
                    <a:ext uri="{9D8B030D-6E8A-4147-A177-3AD203B41FA5}">
                      <a16:colId xmlns:a16="http://schemas.microsoft.com/office/drawing/2014/main" val="1819465738"/>
                    </a:ext>
                  </a:extLst>
                </a:gridCol>
                <a:gridCol w="2032076">
                  <a:extLst>
                    <a:ext uri="{9D8B030D-6E8A-4147-A177-3AD203B41FA5}">
                      <a16:colId xmlns:a16="http://schemas.microsoft.com/office/drawing/2014/main" val="3700476665"/>
                    </a:ext>
                  </a:extLst>
                </a:gridCol>
              </a:tblGrid>
              <a:tr h="265395">
                <a:tc>
                  <a:txBody>
                    <a:bodyPr/>
                    <a:lstStyle/>
                    <a:p>
                      <a:r>
                        <a:rPr lang="en-GB" sz="1100" dirty="0"/>
                        <a:t>Indicator</a:t>
                      </a:r>
                    </a:p>
                  </a:txBody>
                  <a:tcPr/>
                </a:tc>
                <a:tc>
                  <a:txBody>
                    <a:bodyPr/>
                    <a:lstStyle/>
                    <a:p>
                      <a:r>
                        <a:rPr lang="en-GB" sz="1100" dirty="0"/>
                        <a:t>Description</a:t>
                      </a:r>
                    </a:p>
                  </a:txBody>
                  <a:tcPr/>
                </a:tc>
                <a:extLst>
                  <a:ext uri="{0D108BD9-81ED-4DB2-BD59-A6C34878D82A}">
                    <a16:rowId xmlns:a16="http://schemas.microsoft.com/office/drawing/2014/main" val="2640726887"/>
                  </a:ext>
                </a:extLst>
              </a:tr>
              <a:tr h="220926">
                <a:tc>
                  <a:txBody>
                    <a:bodyPr/>
                    <a:lstStyle/>
                    <a:p>
                      <a:r>
                        <a:rPr lang="en-GB" sz="1000" dirty="0">
                          <a:latin typeface="Cambria" panose="02040503050406030204" pitchFamily="18" charset="0"/>
                          <a:ea typeface="Cambria" panose="02040503050406030204" pitchFamily="18" charset="0"/>
                        </a:rPr>
                        <a:t>ICS</a:t>
                      </a:r>
                    </a:p>
                  </a:txBody>
                  <a:tcPr/>
                </a:tc>
                <a:tc>
                  <a:txBody>
                    <a:bodyPr/>
                    <a:lstStyle/>
                    <a:p>
                      <a:r>
                        <a:rPr lang="en-GB" sz="1000" dirty="0">
                          <a:solidFill>
                            <a:srgbClr val="FF0000"/>
                          </a:solidFill>
                          <a:latin typeface="Cambria" panose="02040503050406030204" pitchFamily="18" charset="0"/>
                          <a:ea typeface="Cambria" panose="02040503050406030204" pitchFamily="18" charset="0"/>
                        </a:rPr>
                        <a:t>Not Utilised on CUAS</a:t>
                      </a:r>
                    </a:p>
                  </a:txBody>
                  <a:tcPr/>
                </a:tc>
                <a:extLst>
                  <a:ext uri="{0D108BD9-81ED-4DB2-BD59-A6C34878D82A}">
                    <a16:rowId xmlns:a16="http://schemas.microsoft.com/office/drawing/2014/main" val="1117556217"/>
                  </a:ext>
                </a:extLst>
              </a:tr>
              <a:tr h="220926">
                <a:tc>
                  <a:txBody>
                    <a:bodyPr/>
                    <a:lstStyle/>
                    <a:p>
                      <a:r>
                        <a:rPr lang="en-GB" sz="1000" dirty="0">
                          <a:latin typeface="Cambria" panose="02040503050406030204" pitchFamily="18" charset="0"/>
                          <a:ea typeface="Cambria" panose="02040503050406030204" pitchFamily="18" charset="0"/>
                        </a:rPr>
                        <a:t>VRU</a:t>
                      </a:r>
                    </a:p>
                  </a:txBody>
                  <a:tcPr/>
                </a:tc>
                <a:tc>
                  <a:txBody>
                    <a:bodyPr/>
                    <a:lstStyle/>
                    <a:p>
                      <a:r>
                        <a:rPr lang="en-GB" sz="1000" dirty="0">
                          <a:latin typeface="Cambria" panose="02040503050406030204" pitchFamily="18" charset="0"/>
                          <a:ea typeface="Cambria" panose="02040503050406030204" pitchFamily="18" charset="0"/>
                        </a:rPr>
                        <a:t>Vertical Reference Unit (IMU)</a:t>
                      </a:r>
                    </a:p>
                  </a:txBody>
                  <a:tcPr/>
                </a:tc>
                <a:extLst>
                  <a:ext uri="{0D108BD9-81ED-4DB2-BD59-A6C34878D82A}">
                    <a16:rowId xmlns:a16="http://schemas.microsoft.com/office/drawing/2014/main" val="2107190806"/>
                  </a:ext>
                </a:extLst>
              </a:tr>
              <a:tr h="220926">
                <a:tc>
                  <a:txBody>
                    <a:bodyPr/>
                    <a:lstStyle/>
                    <a:p>
                      <a:r>
                        <a:rPr lang="en-GB" sz="1000" dirty="0">
                          <a:latin typeface="Cambria" panose="02040503050406030204" pitchFamily="18" charset="0"/>
                          <a:ea typeface="Cambria" panose="02040503050406030204" pitchFamily="18" charset="0"/>
                        </a:rPr>
                        <a:t>GPS</a:t>
                      </a:r>
                    </a:p>
                  </a:txBody>
                  <a:tcPr/>
                </a:tc>
                <a:tc>
                  <a:txBody>
                    <a:bodyPr/>
                    <a:lstStyle/>
                    <a:p>
                      <a:r>
                        <a:rPr lang="en-GB" sz="1000" dirty="0">
                          <a:latin typeface="Cambria" panose="02040503050406030204" pitchFamily="18" charset="0"/>
                          <a:ea typeface="Cambria" panose="02040503050406030204" pitchFamily="18" charset="0"/>
                        </a:rPr>
                        <a:t>Global Positioning Service</a:t>
                      </a:r>
                    </a:p>
                  </a:txBody>
                  <a:tcPr/>
                </a:tc>
                <a:extLst>
                  <a:ext uri="{0D108BD9-81ED-4DB2-BD59-A6C34878D82A}">
                    <a16:rowId xmlns:a16="http://schemas.microsoft.com/office/drawing/2014/main" val="1886020833"/>
                  </a:ext>
                </a:extLst>
              </a:tr>
              <a:tr h="220926">
                <a:tc>
                  <a:txBody>
                    <a:bodyPr/>
                    <a:lstStyle/>
                    <a:p>
                      <a:r>
                        <a:rPr lang="en-GB" sz="1000" dirty="0">
                          <a:latin typeface="Cambria" panose="02040503050406030204" pitchFamily="18" charset="0"/>
                          <a:ea typeface="Cambria" panose="02040503050406030204" pitchFamily="18" charset="0"/>
                        </a:rPr>
                        <a:t>HC</a:t>
                      </a:r>
                    </a:p>
                  </a:txBody>
                  <a:tcPr/>
                </a:tc>
                <a:tc>
                  <a:txBody>
                    <a:bodyPr/>
                    <a:lstStyle/>
                    <a:p>
                      <a:r>
                        <a:rPr lang="en-GB" sz="1000" dirty="0">
                          <a:latin typeface="Cambria" panose="02040503050406030204" pitchFamily="18" charset="0"/>
                          <a:ea typeface="Cambria" panose="02040503050406030204" pitchFamily="18" charset="0"/>
                        </a:rPr>
                        <a:t>Hand controller</a:t>
                      </a:r>
                    </a:p>
                  </a:txBody>
                  <a:tcPr/>
                </a:tc>
                <a:extLst>
                  <a:ext uri="{0D108BD9-81ED-4DB2-BD59-A6C34878D82A}">
                    <a16:rowId xmlns:a16="http://schemas.microsoft.com/office/drawing/2014/main" val="1863794233"/>
                  </a:ext>
                </a:extLst>
              </a:tr>
              <a:tr h="220926">
                <a:tc>
                  <a:txBody>
                    <a:bodyPr/>
                    <a:lstStyle/>
                    <a:p>
                      <a:r>
                        <a:rPr lang="en-GB" sz="1000" dirty="0">
                          <a:latin typeface="Cambria" panose="02040503050406030204" pitchFamily="18" charset="0"/>
                          <a:ea typeface="Cambria" panose="02040503050406030204" pitchFamily="18" charset="0"/>
                        </a:rPr>
                        <a:t>EOS</a:t>
                      </a:r>
                    </a:p>
                  </a:txBody>
                  <a:tcPr/>
                </a:tc>
                <a:tc>
                  <a:txBody>
                    <a:bodyPr/>
                    <a:lstStyle/>
                    <a:p>
                      <a:r>
                        <a:rPr lang="en-GB" sz="1000" dirty="0">
                          <a:latin typeface="Cambria" panose="02040503050406030204" pitchFamily="18" charset="0"/>
                          <a:ea typeface="Cambria" panose="02040503050406030204" pitchFamily="18" charset="0"/>
                        </a:rPr>
                        <a:t>Electro Optical System</a:t>
                      </a:r>
                    </a:p>
                  </a:txBody>
                  <a:tcPr/>
                </a:tc>
                <a:extLst>
                  <a:ext uri="{0D108BD9-81ED-4DB2-BD59-A6C34878D82A}">
                    <a16:rowId xmlns:a16="http://schemas.microsoft.com/office/drawing/2014/main" val="358102936"/>
                  </a:ext>
                </a:extLst>
              </a:tr>
              <a:tr h="220926">
                <a:tc>
                  <a:txBody>
                    <a:bodyPr/>
                    <a:lstStyle/>
                    <a:p>
                      <a:r>
                        <a:rPr lang="en-GB" sz="1000" dirty="0">
                          <a:latin typeface="Cambria" panose="02040503050406030204" pitchFamily="18" charset="0"/>
                          <a:ea typeface="Cambria" panose="02040503050406030204" pitchFamily="18" charset="0"/>
                        </a:rPr>
                        <a:t>TV</a:t>
                      </a:r>
                    </a:p>
                  </a:txBody>
                  <a:tcPr/>
                </a:tc>
                <a:tc>
                  <a:txBody>
                    <a:bodyPr/>
                    <a:lstStyle/>
                    <a:p>
                      <a:r>
                        <a:rPr lang="en-GB" sz="1000" dirty="0">
                          <a:latin typeface="Cambria" panose="02040503050406030204" pitchFamily="18" charset="0"/>
                          <a:ea typeface="Cambria" panose="02040503050406030204" pitchFamily="18" charset="0"/>
                        </a:rPr>
                        <a:t>Television Camera</a:t>
                      </a:r>
                    </a:p>
                  </a:txBody>
                  <a:tcPr/>
                </a:tc>
                <a:extLst>
                  <a:ext uri="{0D108BD9-81ED-4DB2-BD59-A6C34878D82A}">
                    <a16:rowId xmlns:a16="http://schemas.microsoft.com/office/drawing/2014/main" val="128252241"/>
                  </a:ext>
                </a:extLst>
              </a:tr>
              <a:tr h="220926">
                <a:tc>
                  <a:txBody>
                    <a:bodyPr/>
                    <a:lstStyle/>
                    <a:p>
                      <a:r>
                        <a:rPr lang="en-GB" sz="1000" dirty="0">
                          <a:latin typeface="Cambria" panose="02040503050406030204" pitchFamily="18" charset="0"/>
                          <a:ea typeface="Cambria" panose="02040503050406030204" pitchFamily="18" charset="0"/>
                        </a:rPr>
                        <a:t>TI</a:t>
                      </a:r>
                    </a:p>
                  </a:txBody>
                  <a:tcPr/>
                </a:tc>
                <a:tc>
                  <a:txBody>
                    <a:bodyPr/>
                    <a:lstStyle/>
                    <a:p>
                      <a:r>
                        <a:rPr lang="en-GB" sz="1000" dirty="0">
                          <a:latin typeface="Cambria" panose="02040503050406030204" pitchFamily="18" charset="0"/>
                          <a:ea typeface="Cambria" panose="02040503050406030204" pitchFamily="18" charset="0"/>
                        </a:rPr>
                        <a:t>Thermal Imaging Camera</a:t>
                      </a:r>
                    </a:p>
                  </a:txBody>
                  <a:tcPr/>
                </a:tc>
                <a:extLst>
                  <a:ext uri="{0D108BD9-81ED-4DB2-BD59-A6C34878D82A}">
                    <a16:rowId xmlns:a16="http://schemas.microsoft.com/office/drawing/2014/main" val="213522812"/>
                  </a:ext>
                </a:extLst>
              </a:tr>
              <a:tr h="220926">
                <a:tc>
                  <a:txBody>
                    <a:bodyPr/>
                    <a:lstStyle/>
                    <a:p>
                      <a:r>
                        <a:rPr lang="en-GB" sz="1000" dirty="0">
                          <a:latin typeface="Cambria" panose="02040503050406030204" pitchFamily="18" charset="0"/>
                          <a:ea typeface="Cambria" panose="02040503050406030204" pitchFamily="18" charset="0"/>
                        </a:rPr>
                        <a:t>LRF</a:t>
                      </a:r>
                    </a:p>
                  </a:txBody>
                  <a:tcPr/>
                </a:tc>
                <a:tc>
                  <a:txBody>
                    <a:bodyPr/>
                    <a:lstStyle/>
                    <a:p>
                      <a:r>
                        <a:rPr lang="en-GB" sz="1000" dirty="0">
                          <a:latin typeface="Cambria" panose="02040503050406030204" pitchFamily="18" charset="0"/>
                          <a:ea typeface="Cambria" panose="02040503050406030204" pitchFamily="18" charset="0"/>
                        </a:rPr>
                        <a:t>Laser Range Finder</a:t>
                      </a:r>
                    </a:p>
                  </a:txBody>
                  <a:tcPr/>
                </a:tc>
                <a:extLst>
                  <a:ext uri="{0D108BD9-81ED-4DB2-BD59-A6C34878D82A}">
                    <a16:rowId xmlns:a16="http://schemas.microsoft.com/office/drawing/2014/main" val="3769928429"/>
                  </a:ext>
                </a:extLst>
              </a:tr>
              <a:tr h="220926">
                <a:tc>
                  <a:txBody>
                    <a:bodyPr/>
                    <a:lstStyle/>
                    <a:p>
                      <a:r>
                        <a:rPr lang="en-GB" sz="1000" dirty="0">
                          <a:latin typeface="Cambria" panose="02040503050406030204" pitchFamily="18" charset="0"/>
                          <a:ea typeface="Cambria" panose="02040503050406030204" pitchFamily="18" charset="0"/>
                        </a:rPr>
                        <a:t>JAM</a:t>
                      </a:r>
                    </a:p>
                  </a:txBody>
                  <a:tcPr/>
                </a:tc>
                <a:tc>
                  <a:txBody>
                    <a:bodyPr/>
                    <a:lstStyle/>
                    <a:p>
                      <a:r>
                        <a:rPr lang="en-GB" sz="1000" dirty="0">
                          <a:latin typeface="Cambria" panose="02040503050406030204" pitchFamily="18" charset="0"/>
                          <a:ea typeface="Cambria" panose="02040503050406030204" pitchFamily="18" charset="0"/>
                        </a:rPr>
                        <a:t>RF Defeat (Jammer)</a:t>
                      </a:r>
                    </a:p>
                  </a:txBody>
                  <a:tcPr/>
                </a:tc>
                <a:extLst>
                  <a:ext uri="{0D108BD9-81ED-4DB2-BD59-A6C34878D82A}">
                    <a16:rowId xmlns:a16="http://schemas.microsoft.com/office/drawing/2014/main" val="1516995193"/>
                  </a:ext>
                </a:extLst>
              </a:tr>
            </a:tbl>
          </a:graphicData>
        </a:graphic>
      </p:graphicFrame>
    </p:spTree>
    <p:extLst>
      <p:ext uri="{BB962C8B-B14F-4D97-AF65-F5344CB8AC3E}">
        <p14:creationId xmlns:p14="http://schemas.microsoft.com/office/powerpoint/2010/main" val="154629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Valg av modus</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graphicFrame>
        <p:nvGraphicFramePr>
          <p:cNvPr id="5" name="Table 10">
            <a:extLst>
              <a:ext uri="{FF2B5EF4-FFF2-40B4-BE49-F238E27FC236}">
                <a16:creationId xmlns:a16="http://schemas.microsoft.com/office/drawing/2014/main" id="{308BA18E-FD58-3F17-62E4-2688560DCB5C}"/>
              </a:ext>
            </a:extLst>
          </p:cNvPr>
          <p:cNvGraphicFramePr>
            <a:graphicFrameLocks noGrp="1"/>
          </p:cNvGraphicFramePr>
          <p:nvPr>
            <p:extLst>
              <p:ext uri="{D42A27DB-BD31-4B8C-83A1-F6EECF244321}">
                <p14:modId xmlns:p14="http://schemas.microsoft.com/office/powerpoint/2010/main" val="2297691943"/>
              </p:ext>
            </p:extLst>
          </p:nvPr>
        </p:nvGraphicFramePr>
        <p:xfrm>
          <a:off x="1135062" y="1422475"/>
          <a:ext cx="6865938" cy="3108960"/>
        </p:xfrm>
        <a:graphic>
          <a:graphicData uri="http://schemas.openxmlformats.org/drawingml/2006/table">
            <a:tbl>
              <a:tblPr firstRow="1" bandRow="1">
                <a:tableStyleId>{5C22544A-7EE6-4342-B048-85BDC9FD1C3A}</a:tableStyleId>
              </a:tblPr>
              <a:tblGrid>
                <a:gridCol w="2288646">
                  <a:extLst>
                    <a:ext uri="{9D8B030D-6E8A-4147-A177-3AD203B41FA5}">
                      <a16:colId xmlns:a16="http://schemas.microsoft.com/office/drawing/2014/main" val="1865541234"/>
                    </a:ext>
                  </a:extLst>
                </a:gridCol>
                <a:gridCol w="1339393">
                  <a:extLst>
                    <a:ext uri="{9D8B030D-6E8A-4147-A177-3AD203B41FA5}">
                      <a16:colId xmlns:a16="http://schemas.microsoft.com/office/drawing/2014/main" val="3961612985"/>
                    </a:ext>
                  </a:extLst>
                </a:gridCol>
                <a:gridCol w="3237899">
                  <a:extLst>
                    <a:ext uri="{9D8B030D-6E8A-4147-A177-3AD203B41FA5}">
                      <a16:colId xmlns:a16="http://schemas.microsoft.com/office/drawing/2014/main" val="502626706"/>
                    </a:ext>
                  </a:extLst>
                </a:gridCol>
              </a:tblGrid>
              <a:tr h="187476">
                <a:tc>
                  <a:txBody>
                    <a:bodyPr/>
                    <a:lstStyle/>
                    <a:p>
                      <a:r>
                        <a:rPr lang="en-GB" sz="1200" dirty="0"/>
                        <a:t>Button</a:t>
                      </a:r>
                    </a:p>
                  </a:txBody>
                  <a:tcPr/>
                </a:tc>
                <a:tc>
                  <a:txBody>
                    <a:bodyPr/>
                    <a:lstStyle/>
                    <a:p>
                      <a:r>
                        <a:rPr lang="en-GB" sz="1200" dirty="0"/>
                        <a:t>Mode</a:t>
                      </a:r>
                    </a:p>
                  </a:txBody>
                  <a:tcPr/>
                </a:tc>
                <a:tc>
                  <a:txBody>
                    <a:bodyPr/>
                    <a:lstStyle/>
                    <a:p>
                      <a:r>
                        <a:rPr lang="en-GB" sz="1200" dirty="0"/>
                        <a:t>Description</a:t>
                      </a:r>
                    </a:p>
                  </a:txBody>
                  <a:tcPr/>
                </a:tc>
                <a:extLst>
                  <a:ext uri="{0D108BD9-81ED-4DB2-BD59-A6C34878D82A}">
                    <a16:rowId xmlns:a16="http://schemas.microsoft.com/office/drawing/2014/main" val="4163260785"/>
                  </a:ext>
                </a:extLst>
              </a:tr>
              <a:tr h="369533">
                <a:tc>
                  <a:txBody>
                    <a:bodyPr/>
                    <a:lstStyle/>
                    <a:p>
                      <a:endParaRPr lang="en-GB" sz="1050" dirty="0"/>
                    </a:p>
                  </a:txBody>
                  <a:tcPr/>
                </a:tc>
                <a:tc>
                  <a:txBody>
                    <a:bodyPr/>
                    <a:lstStyle/>
                    <a:p>
                      <a:r>
                        <a:rPr lang="en-GB" sz="1050" dirty="0">
                          <a:latin typeface="Cambria" panose="02040503050406030204" pitchFamily="18" charset="0"/>
                          <a:ea typeface="Cambria" panose="02040503050406030204" pitchFamily="18" charset="0"/>
                        </a:rPr>
                        <a:t>Standby (STBY)</a:t>
                      </a:r>
                    </a:p>
                  </a:txBody>
                  <a:tcPr/>
                </a:tc>
                <a:tc>
                  <a:txBody>
                    <a:bodyPr/>
                    <a:lstStyle/>
                    <a:p>
                      <a:r>
                        <a:rPr lang="en-GB" sz="1050" dirty="0">
                          <a:latin typeface="Cambria" panose="02040503050406030204" pitchFamily="18" charset="0"/>
                          <a:ea typeface="Cambria" panose="02040503050406030204" pitchFamily="18" charset="0"/>
                        </a:rPr>
                        <a:t>Commands the platform to standby with the brakes applied and the motors switched off. Press the button twice to power off the console.</a:t>
                      </a:r>
                    </a:p>
                  </a:txBody>
                  <a:tcPr/>
                </a:tc>
                <a:extLst>
                  <a:ext uri="{0D108BD9-81ED-4DB2-BD59-A6C34878D82A}">
                    <a16:rowId xmlns:a16="http://schemas.microsoft.com/office/drawing/2014/main" val="1036462773"/>
                  </a:ext>
                </a:extLst>
              </a:tr>
              <a:tr h="369533">
                <a:tc>
                  <a:txBody>
                    <a:bodyPr/>
                    <a:lstStyle/>
                    <a:p>
                      <a:endParaRPr lang="en-GB" sz="1050" dirty="0"/>
                    </a:p>
                    <a:p>
                      <a:endParaRPr lang="en-GB" sz="1050" dirty="0"/>
                    </a:p>
                    <a:p>
                      <a:endParaRPr lang="en-GB" sz="1050" dirty="0"/>
                    </a:p>
                  </a:txBody>
                  <a:tcPr/>
                </a:tc>
                <a:tc>
                  <a:txBody>
                    <a:bodyPr/>
                    <a:lstStyle/>
                    <a:p>
                      <a:r>
                        <a:rPr lang="en-GB" sz="1050" dirty="0">
                          <a:latin typeface="Cambria" panose="02040503050406030204" pitchFamily="18" charset="0"/>
                          <a:ea typeface="Cambria" panose="02040503050406030204" pitchFamily="18" charset="0"/>
                        </a:rPr>
                        <a:t>Manual (MAN)</a:t>
                      </a:r>
                    </a:p>
                  </a:txBody>
                  <a:tcPr/>
                </a:tc>
                <a:tc>
                  <a:txBody>
                    <a:bodyPr/>
                    <a:lstStyle/>
                    <a:p>
                      <a:r>
                        <a:rPr lang="en-GB" sz="1050" dirty="0">
                          <a:latin typeface="Cambria" panose="02040503050406030204" pitchFamily="18" charset="0"/>
                          <a:ea typeface="Cambria" panose="02040503050406030204" pitchFamily="18" charset="0"/>
                        </a:rPr>
                        <a:t>Releases the brakes and allows the EOD to be controlled.</a:t>
                      </a:r>
                    </a:p>
                  </a:txBody>
                  <a:tcPr/>
                </a:tc>
                <a:extLst>
                  <a:ext uri="{0D108BD9-81ED-4DB2-BD59-A6C34878D82A}">
                    <a16:rowId xmlns:a16="http://schemas.microsoft.com/office/drawing/2014/main" val="36814853"/>
                  </a:ext>
                </a:extLst>
              </a:tr>
              <a:tr h="1016214">
                <a:tc>
                  <a:txBody>
                    <a:bodyPr/>
                    <a:lstStyle/>
                    <a:p>
                      <a:endParaRPr lang="en-GB" sz="1050" dirty="0"/>
                    </a:p>
                  </a:txBody>
                  <a:tcPr/>
                </a:tc>
                <a:tc>
                  <a:txBody>
                    <a:bodyPr/>
                    <a:lstStyle/>
                    <a:p>
                      <a:r>
                        <a:rPr lang="en-GB" sz="1050" dirty="0">
                          <a:latin typeface="Cambria" panose="02040503050406030204" pitchFamily="18" charset="0"/>
                          <a:ea typeface="Cambria" panose="02040503050406030204" pitchFamily="18" charset="0"/>
                        </a:rPr>
                        <a:t>Track (TRK)</a:t>
                      </a:r>
                    </a:p>
                  </a:txBody>
                  <a:tcPr/>
                </a:tc>
                <a:tc>
                  <a:txBody>
                    <a:bodyPr/>
                    <a:lstStyle/>
                    <a:p>
                      <a:r>
                        <a:rPr lang="en-GB" sz="1050" dirty="0">
                          <a:latin typeface="Cambria" panose="02040503050406030204" pitchFamily="18" charset="0"/>
                          <a:ea typeface="Cambria" panose="02040503050406030204" pitchFamily="18" charset="0"/>
                        </a:rPr>
                        <a:t>Press once to enter manual (target acquisition) mode, during which the gamepad controller can be used to control the pointing angle of the EOD. Press again to select the tracking mode, which follows items selected by the user. This mode can be used with both TV and the TI cameras. The joystick can also be used to toggle between manual and track mode. </a:t>
                      </a:r>
                    </a:p>
                    <a:p>
                      <a:endParaRPr lang="en-GB" sz="1050" dirty="0">
                        <a:latin typeface="Cambria" panose="02040503050406030204" pitchFamily="18" charset="0"/>
                        <a:ea typeface="Cambria" panose="02040503050406030204" pitchFamily="18" charset="0"/>
                      </a:endParaRPr>
                    </a:p>
                    <a:p>
                      <a:r>
                        <a:rPr lang="en-GB" sz="1050" dirty="0">
                          <a:latin typeface="Cambria" panose="02040503050406030204" pitchFamily="18" charset="0"/>
                          <a:ea typeface="Cambria" panose="02040503050406030204" pitchFamily="18" charset="0"/>
                        </a:rPr>
                        <a:t>Selects auto track mode where the EOD is controlled by the automatic video tracker. </a:t>
                      </a:r>
                    </a:p>
                  </a:txBody>
                  <a:tcPr/>
                </a:tc>
                <a:extLst>
                  <a:ext uri="{0D108BD9-81ED-4DB2-BD59-A6C34878D82A}">
                    <a16:rowId xmlns:a16="http://schemas.microsoft.com/office/drawing/2014/main" val="3416417560"/>
                  </a:ext>
                </a:extLst>
              </a:tr>
            </a:tbl>
          </a:graphicData>
        </a:graphic>
      </p:graphicFrame>
      <p:pic>
        <p:nvPicPr>
          <p:cNvPr id="10" name="Picture 18">
            <a:extLst>
              <a:ext uri="{FF2B5EF4-FFF2-40B4-BE49-F238E27FC236}">
                <a16:creationId xmlns:a16="http://schemas.microsoft.com/office/drawing/2014/main" id="{3C9ABB2E-A73B-4E1B-727E-C119EAE28CA8}"/>
              </a:ext>
            </a:extLst>
          </p:cNvPr>
          <p:cNvPicPr>
            <a:picLocks noChangeAspect="1"/>
          </p:cNvPicPr>
          <p:nvPr/>
        </p:nvPicPr>
        <p:blipFill>
          <a:blip r:embed="rId4"/>
          <a:stretch>
            <a:fillRect/>
          </a:stretch>
        </p:blipFill>
        <p:spPr>
          <a:xfrm>
            <a:off x="1406389" y="2339422"/>
            <a:ext cx="681646" cy="336615"/>
          </a:xfrm>
          <a:prstGeom prst="rect">
            <a:avLst/>
          </a:prstGeom>
        </p:spPr>
      </p:pic>
      <p:pic>
        <p:nvPicPr>
          <p:cNvPr id="11" name="Picture 20">
            <a:extLst>
              <a:ext uri="{FF2B5EF4-FFF2-40B4-BE49-F238E27FC236}">
                <a16:creationId xmlns:a16="http://schemas.microsoft.com/office/drawing/2014/main" id="{8C63AEC9-29DB-3925-DECF-7DD937AF1DAF}"/>
              </a:ext>
            </a:extLst>
          </p:cNvPr>
          <p:cNvPicPr>
            <a:picLocks noChangeAspect="1"/>
          </p:cNvPicPr>
          <p:nvPr/>
        </p:nvPicPr>
        <p:blipFill>
          <a:blip r:embed="rId5"/>
          <a:stretch>
            <a:fillRect/>
          </a:stretch>
        </p:blipFill>
        <p:spPr>
          <a:xfrm>
            <a:off x="2498622" y="2361277"/>
            <a:ext cx="682988" cy="321406"/>
          </a:xfrm>
          <a:prstGeom prst="rect">
            <a:avLst/>
          </a:prstGeom>
        </p:spPr>
      </p:pic>
      <p:pic>
        <p:nvPicPr>
          <p:cNvPr id="12" name="Picture 12">
            <a:extLst>
              <a:ext uri="{FF2B5EF4-FFF2-40B4-BE49-F238E27FC236}">
                <a16:creationId xmlns:a16="http://schemas.microsoft.com/office/drawing/2014/main" id="{E78EAAA8-85A6-E9D2-38CE-65AF74ACEB77}"/>
              </a:ext>
            </a:extLst>
          </p:cNvPr>
          <p:cNvPicPr>
            <a:picLocks noChangeAspect="1"/>
          </p:cNvPicPr>
          <p:nvPr/>
        </p:nvPicPr>
        <p:blipFill>
          <a:blip r:embed="rId6"/>
          <a:stretch>
            <a:fillRect/>
          </a:stretch>
        </p:blipFill>
        <p:spPr>
          <a:xfrm>
            <a:off x="1407731" y="1789039"/>
            <a:ext cx="681646" cy="328504"/>
          </a:xfrm>
          <a:prstGeom prst="rect">
            <a:avLst/>
          </a:prstGeom>
        </p:spPr>
      </p:pic>
      <p:pic>
        <p:nvPicPr>
          <p:cNvPr id="13" name="Picture 16">
            <a:extLst>
              <a:ext uri="{FF2B5EF4-FFF2-40B4-BE49-F238E27FC236}">
                <a16:creationId xmlns:a16="http://schemas.microsoft.com/office/drawing/2014/main" id="{86553C1B-6891-6B65-7165-56428FD61834}"/>
              </a:ext>
            </a:extLst>
          </p:cNvPr>
          <p:cNvPicPr>
            <a:picLocks noChangeAspect="1"/>
          </p:cNvPicPr>
          <p:nvPr/>
        </p:nvPicPr>
        <p:blipFill>
          <a:blip r:embed="rId7"/>
          <a:stretch>
            <a:fillRect/>
          </a:stretch>
        </p:blipFill>
        <p:spPr>
          <a:xfrm>
            <a:off x="2499964" y="1789040"/>
            <a:ext cx="681646" cy="328794"/>
          </a:xfrm>
          <a:prstGeom prst="rect">
            <a:avLst/>
          </a:prstGeom>
        </p:spPr>
      </p:pic>
      <p:pic>
        <p:nvPicPr>
          <p:cNvPr id="14" name="Picture 22">
            <a:extLst>
              <a:ext uri="{FF2B5EF4-FFF2-40B4-BE49-F238E27FC236}">
                <a16:creationId xmlns:a16="http://schemas.microsoft.com/office/drawing/2014/main" id="{A57DB56A-72C2-906C-145F-9C62F4604045}"/>
              </a:ext>
            </a:extLst>
          </p:cNvPr>
          <p:cNvPicPr>
            <a:picLocks noChangeAspect="1"/>
          </p:cNvPicPr>
          <p:nvPr/>
        </p:nvPicPr>
        <p:blipFill>
          <a:blip r:embed="rId8"/>
          <a:stretch>
            <a:fillRect/>
          </a:stretch>
        </p:blipFill>
        <p:spPr>
          <a:xfrm>
            <a:off x="1406389" y="3421908"/>
            <a:ext cx="692052" cy="325181"/>
          </a:xfrm>
          <a:prstGeom prst="rect">
            <a:avLst/>
          </a:prstGeom>
        </p:spPr>
      </p:pic>
      <p:pic>
        <p:nvPicPr>
          <p:cNvPr id="15" name="Picture 24">
            <a:extLst>
              <a:ext uri="{FF2B5EF4-FFF2-40B4-BE49-F238E27FC236}">
                <a16:creationId xmlns:a16="http://schemas.microsoft.com/office/drawing/2014/main" id="{1D0DE755-B963-C30D-B9BA-B6C6585F36AB}"/>
              </a:ext>
            </a:extLst>
          </p:cNvPr>
          <p:cNvPicPr>
            <a:picLocks noChangeAspect="1"/>
          </p:cNvPicPr>
          <p:nvPr/>
        </p:nvPicPr>
        <p:blipFill>
          <a:blip r:embed="rId9"/>
          <a:stretch>
            <a:fillRect/>
          </a:stretch>
        </p:blipFill>
        <p:spPr>
          <a:xfrm>
            <a:off x="2523582" y="3421909"/>
            <a:ext cx="658491" cy="321406"/>
          </a:xfrm>
          <a:prstGeom prst="rect">
            <a:avLst/>
          </a:prstGeom>
        </p:spPr>
      </p:pic>
    </p:spTree>
    <p:extLst>
      <p:ext uri="{BB962C8B-B14F-4D97-AF65-F5344CB8AC3E}">
        <p14:creationId xmlns:p14="http://schemas.microsoft.com/office/powerpoint/2010/main" val="244684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Valg av modus</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graphicFrame>
        <p:nvGraphicFramePr>
          <p:cNvPr id="6" name="Table 10">
            <a:extLst>
              <a:ext uri="{FF2B5EF4-FFF2-40B4-BE49-F238E27FC236}">
                <a16:creationId xmlns:a16="http://schemas.microsoft.com/office/drawing/2014/main" id="{50E7CFD2-639A-5686-FBFB-2D533985A84C}"/>
              </a:ext>
            </a:extLst>
          </p:cNvPr>
          <p:cNvGraphicFramePr>
            <a:graphicFrameLocks noGrp="1"/>
          </p:cNvGraphicFramePr>
          <p:nvPr>
            <p:extLst>
              <p:ext uri="{D42A27DB-BD31-4B8C-83A1-F6EECF244321}">
                <p14:modId xmlns:p14="http://schemas.microsoft.com/office/powerpoint/2010/main" val="2643706059"/>
              </p:ext>
            </p:extLst>
          </p:nvPr>
        </p:nvGraphicFramePr>
        <p:xfrm>
          <a:off x="812487" y="1559340"/>
          <a:ext cx="7519026" cy="2560320"/>
        </p:xfrm>
        <a:graphic>
          <a:graphicData uri="http://schemas.openxmlformats.org/drawingml/2006/table">
            <a:tbl>
              <a:tblPr firstRow="1" bandRow="1">
                <a:tableStyleId>{5C22544A-7EE6-4342-B048-85BDC9FD1C3A}</a:tableStyleId>
              </a:tblPr>
              <a:tblGrid>
                <a:gridCol w="2506342">
                  <a:extLst>
                    <a:ext uri="{9D8B030D-6E8A-4147-A177-3AD203B41FA5}">
                      <a16:colId xmlns:a16="http://schemas.microsoft.com/office/drawing/2014/main" val="1160837577"/>
                    </a:ext>
                  </a:extLst>
                </a:gridCol>
                <a:gridCol w="1466797">
                  <a:extLst>
                    <a:ext uri="{9D8B030D-6E8A-4147-A177-3AD203B41FA5}">
                      <a16:colId xmlns:a16="http://schemas.microsoft.com/office/drawing/2014/main" val="1972642574"/>
                    </a:ext>
                  </a:extLst>
                </a:gridCol>
                <a:gridCol w="3545887">
                  <a:extLst>
                    <a:ext uri="{9D8B030D-6E8A-4147-A177-3AD203B41FA5}">
                      <a16:colId xmlns:a16="http://schemas.microsoft.com/office/drawing/2014/main" val="401526726"/>
                    </a:ext>
                  </a:extLst>
                </a:gridCol>
              </a:tblGrid>
              <a:tr h="287002">
                <a:tc>
                  <a:txBody>
                    <a:bodyPr/>
                    <a:lstStyle/>
                    <a:p>
                      <a:r>
                        <a:rPr lang="en-GB" dirty="0"/>
                        <a:t>Button</a:t>
                      </a:r>
                    </a:p>
                  </a:txBody>
                  <a:tcPr/>
                </a:tc>
                <a:tc>
                  <a:txBody>
                    <a:bodyPr/>
                    <a:lstStyle/>
                    <a:p>
                      <a:r>
                        <a:rPr lang="en-GB" dirty="0"/>
                        <a:t>Mode</a:t>
                      </a:r>
                    </a:p>
                  </a:txBody>
                  <a:tcPr/>
                </a:tc>
                <a:tc>
                  <a:txBody>
                    <a:bodyPr/>
                    <a:lstStyle/>
                    <a:p>
                      <a:r>
                        <a:rPr lang="en-GB" dirty="0"/>
                        <a:t>Description</a:t>
                      </a:r>
                    </a:p>
                  </a:txBody>
                  <a:tcPr/>
                </a:tc>
                <a:extLst>
                  <a:ext uri="{0D108BD9-81ED-4DB2-BD59-A6C34878D82A}">
                    <a16:rowId xmlns:a16="http://schemas.microsoft.com/office/drawing/2014/main" val="3851621310"/>
                  </a:ext>
                </a:extLst>
              </a:tr>
              <a:tr h="565706">
                <a:tc>
                  <a:txBody>
                    <a:bodyPr/>
                    <a:lstStyle/>
                    <a:p>
                      <a:endParaRPr lang="en-GB" sz="1400" dirty="0"/>
                    </a:p>
                  </a:txBody>
                  <a:tcPr/>
                </a:tc>
                <a:tc>
                  <a:txBody>
                    <a:bodyPr/>
                    <a:lstStyle/>
                    <a:p>
                      <a:r>
                        <a:rPr lang="en-GB" sz="1400" dirty="0"/>
                        <a:t>Park (PARK)</a:t>
                      </a:r>
                    </a:p>
                    <a:p>
                      <a:endParaRPr lang="en-GB" sz="1400" dirty="0"/>
                    </a:p>
                    <a:p>
                      <a:endParaRPr lang="en-GB" sz="1400" dirty="0"/>
                    </a:p>
                  </a:txBody>
                  <a:tcPr/>
                </a:tc>
                <a:tc>
                  <a:txBody>
                    <a:bodyPr/>
                    <a:lstStyle/>
                    <a:p>
                      <a:r>
                        <a:rPr lang="en-GB" sz="1400" dirty="0"/>
                        <a:t>When pressed, the EOD is driven to its park position and put in standby mode. This is System 0 and not North Orientated</a:t>
                      </a:r>
                    </a:p>
                  </a:txBody>
                  <a:tcPr/>
                </a:tc>
                <a:extLst>
                  <a:ext uri="{0D108BD9-81ED-4DB2-BD59-A6C34878D82A}">
                    <a16:rowId xmlns:a16="http://schemas.microsoft.com/office/drawing/2014/main" val="3918888831"/>
                  </a:ext>
                </a:extLst>
              </a:tr>
              <a:tr h="565706">
                <a:tc>
                  <a:txBody>
                    <a:bodyPr/>
                    <a:lstStyle/>
                    <a:p>
                      <a:endParaRPr lang="en-GB" sz="1400" dirty="0"/>
                    </a:p>
                  </a:txBody>
                  <a:tcPr/>
                </a:tc>
                <a:tc>
                  <a:txBody>
                    <a:bodyPr/>
                    <a:lstStyle/>
                    <a:p>
                      <a:r>
                        <a:rPr lang="en-GB" sz="1400" dirty="0"/>
                        <a:t>Gyro</a:t>
                      </a:r>
                    </a:p>
                    <a:p>
                      <a:endParaRPr lang="en-GB" sz="1400" dirty="0"/>
                    </a:p>
                    <a:p>
                      <a:endParaRPr lang="en-GB" sz="1400" dirty="0"/>
                    </a:p>
                  </a:txBody>
                  <a:tcPr/>
                </a:tc>
                <a:tc>
                  <a:txBody>
                    <a:bodyPr/>
                    <a:lstStyle/>
                    <a:p>
                      <a:r>
                        <a:rPr lang="en-GB" sz="1400" dirty="0"/>
                        <a:t>This is disabled for CUAS and not selectable.</a:t>
                      </a:r>
                    </a:p>
                  </a:txBody>
                  <a:tcPr/>
                </a:tc>
                <a:extLst>
                  <a:ext uri="{0D108BD9-81ED-4DB2-BD59-A6C34878D82A}">
                    <a16:rowId xmlns:a16="http://schemas.microsoft.com/office/drawing/2014/main" val="3783994866"/>
                  </a:ext>
                </a:extLst>
              </a:tr>
              <a:tr h="565706">
                <a:tc>
                  <a:txBody>
                    <a:bodyPr/>
                    <a:lstStyle/>
                    <a:p>
                      <a:endParaRPr lang="en-GB" sz="1400" dirty="0"/>
                    </a:p>
                  </a:txBody>
                  <a:tcPr/>
                </a:tc>
                <a:tc>
                  <a:txBody>
                    <a:bodyPr/>
                    <a:lstStyle/>
                    <a:p>
                      <a:r>
                        <a:rPr lang="en-GB" sz="1400" dirty="0"/>
                        <a:t>Jammer</a:t>
                      </a:r>
                    </a:p>
                  </a:txBody>
                  <a:tcPr/>
                </a:tc>
                <a:tc>
                  <a:txBody>
                    <a:bodyPr/>
                    <a:lstStyle/>
                    <a:p>
                      <a:r>
                        <a:rPr lang="en-GB" sz="1400" dirty="0"/>
                        <a:t>This is used to access the Jammer control.</a:t>
                      </a:r>
                    </a:p>
                    <a:p>
                      <a:endParaRPr lang="en-GB" sz="1400" dirty="0"/>
                    </a:p>
                    <a:p>
                      <a:endParaRPr lang="en-GB" sz="1400" dirty="0"/>
                    </a:p>
                  </a:txBody>
                  <a:tcPr/>
                </a:tc>
                <a:extLst>
                  <a:ext uri="{0D108BD9-81ED-4DB2-BD59-A6C34878D82A}">
                    <a16:rowId xmlns:a16="http://schemas.microsoft.com/office/drawing/2014/main" val="2908332099"/>
                  </a:ext>
                </a:extLst>
              </a:tr>
            </a:tbl>
          </a:graphicData>
        </a:graphic>
      </p:graphicFrame>
      <p:pic>
        <p:nvPicPr>
          <p:cNvPr id="9" name="Picture 13">
            <a:extLst>
              <a:ext uri="{FF2B5EF4-FFF2-40B4-BE49-F238E27FC236}">
                <a16:creationId xmlns:a16="http://schemas.microsoft.com/office/drawing/2014/main" id="{6049AD8B-547E-453D-68B7-736C1DD1F8F3}"/>
              </a:ext>
            </a:extLst>
          </p:cNvPr>
          <p:cNvPicPr>
            <a:picLocks noChangeAspect="1"/>
          </p:cNvPicPr>
          <p:nvPr/>
        </p:nvPicPr>
        <p:blipFill>
          <a:blip r:embed="rId4"/>
          <a:stretch>
            <a:fillRect/>
          </a:stretch>
        </p:blipFill>
        <p:spPr>
          <a:xfrm>
            <a:off x="1699421" y="2066809"/>
            <a:ext cx="762894" cy="367319"/>
          </a:xfrm>
          <a:prstGeom prst="rect">
            <a:avLst/>
          </a:prstGeom>
        </p:spPr>
      </p:pic>
      <p:pic>
        <p:nvPicPr>
          <p:cNvPr id="10" name="Picture 11">
            <a:extLst>
              <a:ext uri="{FF2B5EF4-FFF2-40B4-BE49-F238E27FC236}">
                <a16:creationId xmlns:a16="http://schemas.microsoft.com/office/drawing/2014/main" id="{3B80F56A-5D20-BF36-1853-CDF5419F2891}"/>
              </a:ext>
            </a:extLst>
          </p:cNvPr>
          <p:cNvPicPr>
            <a:picLocks noChangeAspect="1"/>
          </p:cNvPicPr>
          <p:nvPr/>
        </p:nvPicPr>
        <p:blipFill>
          <a:blip r:embed="rId5"/>
          <a:stretch>
            <a:fillRect/>
          </a:stretch>
        </p:blipFill>
        <p:spPr>
          <a:xfrm>
            <a:off x="1701343" y="2830927"/>
            <a:ext cx="737896" cy="354479"/>
          </a:xfrm>
          <a:prstGeom prst="rect">
            <a:avLst/>
          </a:prstGeom>
        </p:spPr>
      </p:pic>
      <p:pic>
        <p:nvPicPr>
          <p:cNvPr id="11" name="Picture 15">
            <a:extLst>
              <a:ext uri="{FF2B5EF4-FFF2-40B4-BE49-F238E27FC236}">
                <a16:creationId xmlns:a16="http://schemas.microsoft.com/office/drawing/2014/main" id="{5534345B-9279-B311-F9E4-4C543D2127B4}"/>
              </a:ext>
            </a:extLst>
          </p:cNvPr>
          <p:cNvPicPr>
            <a:picLocks noChangeAspect="1"/>
          </p:cNvPicPr>
          <p:nvPr/>
        </p:nvPicPr>
        <p:blipFill>
          <a:blip r:embed="rId6"/>
          <a:stretch>
            <a:fillRect/>
          </a:stretch>
        </p:blipFill>
        <p:spPr>
          <a:xfrm>
            <a:off x="1698428" y="3549829"/>
            <a:ext cx="781302" cy="354479"/>
          </a:xfrm>
          <a:prstGeom prst="rect">
            <a:avLst/>
          </a:prstGeom>
        </p:spPr>
      </p:pic>
    </p:spTree>
    <p:extLst>
      <p:ext uri="{BB962C8B-B14F-4D97-AF65-F5344CB8AC3E}">
        <p14:creationId xmlns:p14="http://schemas.microsoft.com/office/powerpoint/2010/main" val="3478167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TV kamera kontroll</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graphicFrame>
        <p:nvGraphicFramePr>
          <p:cNvPr id="5" name="Table 10">
            <a:extLst>
              <a:ext uri="{FF2B5EF4-FFF2-40B4-BE49-F238E27FC236}">
                <a16:creationId xmlns:a16="http://schemas.microsoft.com/office/drawing/2014/main" id="{C6CC803F-2844-1993-10E5-0DEDFD4285B9}"/>
              </a:ext>
            </a:extLst>
          </p:cNvPr>
          <p:cNvGraphicFramePr>
            <a:graphicFrameLocks noGrp="1"/>
          </p:cNvGraphicFramePr>
          <p:nvPr>
            <p:extLst>
              <p:ext uri="{D42A27DB-BD31-4B8C-83A1-F6EECF244321}">
                <p14:modId xmlns:p14="http://schemas.microsoft.com/office/powerpoint/2010/main" val="54416215"/>
              </p:ext>
            </p:extLst>
          </p:nvPr>
        </p:nvGraphicFramePr>
        <p:xfrm>
          <a:off x="1277436" y="1204117"/>
          <a:ext cx="6589127" cy="3867656"/>
        </p:xfrm>
        <a:graphic>
          <a:graphicData uri="http://schemas.openxmlformats.org/drawingml/2006/table">
            <a:tbl>
              <a:tblPr firstRow="1" bandRow="1">
                <a:tableStyleId>{5C22544A-7EE6-4342-B048-85BDC9FD1C3A}</a:tableStyleId>
              </a:tblPr>
              <a:tblGrid>
                <a:gridCol w="2118957">
                  <a:extLst>
                    <a:ext uri="{9D8B030D-6E8A-4147-A177-3AD203B41FA5}">
                      <a16:colId xmlns:a16="http://schemas.microsoft.com/office/drawing/2014/main" val="1160837577"/>
                    </a:ext>
                  </a:extLst>
                </a:gridCol>
                <a:gridCol w="4470170">
                  <a:extLst>
                    <a:ext uri="{9D8B030D-6E8A-4147-A177-3AD203B41FA5}">
                      <a16:colId xmlns:a16="http://schemas.microsoft.com/office/drawing/2014/main" val="401526726"/>
                    </a:ext>
                  </a:extLst>
                </a:gridCol>
              </a:tblGrid>
              <a:tr h="297512">
                <a:tc>
                  <a:txBody>
                    <a:bodyPr/>
                    <a:lstStyle/>
                    <a:p>
                      <a:r>
                        <a:rPr lang="en-GB" sz="1100" dirty="0"/>
                        <a:t>Camera control button</a:t>
                      </a:r>
                    </a:p>
                  </a:txBody>
                  <a:tcPr/>
                </a:tc>
                <a:tc>
                  <a:txBody>
                    <a:bodyPr/>
                    <a:lstStyle/>
                    <a:p>
                      <a:r>
                        <a:rPr lang="en-GB" sz="1100" dirty="0"/>
                        <a:t>Description</a:t>
                      </a:r>
                    </a:p>
                  </a:txBody>
                  <a:tcPr/>
                </a:tc>
                <a:extLst>
                  <a:ext uri="{0D108BD9-81ED-4DB2-BD59-A6C34878D82A}">
                    <a16:rowId xmlns:a16="http://schemas.microsoft.com/office/drawing/2014/main" val="3851621310"/>
                  </a:ext>
                </a:extLst>
              </a:tr>
              <a:tr h="595024">
                <a:tc>
                  <a:txBody>
                    <a:bodyPr/>
                    <a:lstStyle/>
                    <a:p>
                      <a:endParaRPr lang="en-GB" sz="1000" dirty="0"/>
                    </a:p>
                    <a:p>
                      <a:endParaRPr lang="en-GB" sz="1000" dirty="0"/>
                    </a:p>
                    <a:p>
                      <a:endParaRPr lang="en-GB" sz="1000" dirty="0"/>
                    </a:p>
                  </a:txBody>
                  <a:tcPr/>
                </a:tc>
                <a:tc>
                  <a:txBody>
                    <a:bodyPr/>
                    <a:lstStyle/>
                    <a:p>
                      <a:r>
                        <a:rPr lang="en-GB" sz="1000" b="0" i="0" kern="1200" dirty="0">
                          <a:solidFill>
                            <a:schemeClr val="dk1"/>
                          </a:solidFill>
                          <a:effectLst/>
                          <a:latin typeface="+mn-lt"/>
                          <a:ea typeface="+mn-ea"/>
                          <a:cs typeface="+mn-cs"/>
                        </a:rPr>
                        <a:t>Zooms in (narrows the camera’s field of view)</a:t>
                      </a:r>
                      <a:endParaRPr lang="en-GB" sz="1000" dirty="0"/>
                    </a:p>
                  </a:txBody>
                  <a:tcPr/>
                </a:tc>
                <a:extLst>
                  <a:ext uri="{0D108BD9-81ED-4DB2-BD59-A6C34878D82A}">
                    <a16:rowId xmlns:a16="http://schemas.microsoft.com/office/drawing/2014/main" val="3918888831"/>
                  </a:ext>
                </a:extLst>
              </a:tr>
              <a:tr h="595024">
                <a:tc>
                  <a:txBody>
                    <a:bodyPr/>
                    <a:lstStyle/>
                    <a:p>
                      <a:endParaRPr lang="en-GB" sz="1000" dirty="0"/>
                    </a:p>
                    <a:p>
                      <a:endParaRPr lang="en-GB" sz="1000" dirty="0"/>
                    </a:p>
                    <a:p>
                      <a:endParaRPr lang="en-GB" sz="1000" dirty="0"/>
                    </a:p>
                  </a:txBody>
                  <a:tcPr/>
                </a:tc>
                <a:tc>
                  <a:txBody>
                    <a:bodyPr/>
                    <a:lstStyle/>
                    <a:p>
                      <a:r>
                        <a:rPr lang="en-GB" sz="1000" b="0" i="0" kern="1200" dirty="0">
                          <a:solidFill>
                            <a:schemeClr val="dk1"/>
                          </a:solidFill>
                          <a:effectLst/>
                          <a:latin typeface="+mn-lt"/>
                          <a:ea typeface="+mn-ea"/>
                          <a:cs typeface="+mn-cs"/>
                        </a:rPr>
                        <a:t>Zooms out (widens the camera’s field of view)</a:t>
                      </a:r>
                      <a:endParaRPr lang="en-GB" sz="1000" dirty="0"/>
                    </a:p>
                  </a:txBody>
                  <a:tcPr/>
                </a:tc>
                <a:extLst>
                  <a:ext uri="{0D108BD9-81ED-4DB2-BD59-A6C34878D82A}">
                    <a16:rowId xmlns:a16="http://schemas.microsoft.com/office/drawing/2014/main" val="3783994866"/>
                  </a:ext>
                </a:extLst>
              </a:tr>
              <a:tr h="595024">
                <a:tc>
                  <a:txBody>
                    <a:bodyPr/>
                    <a:lstStyle/>
                    <a:p>
                      <a:endParaRPr lang="en-GB" sz="1000" dirty="0"/>
                    </a:p>
                    <a:p>
                      <a:endParaRPr lang="en-GB" sz="1000" dirty="0"/>
                    </a:p>
                    <a:p>
                      <a:endParaRPr lang="en-GB" sz="1000" dirty="0"/>
                    </a:p>
                  </a:txBody>
                  <a:tcPr/>
                </a:tc>
                <a:tc>
                  <a:txBody>
                    <a:bodyPr/>
                    <a:lstStyle/>
                    <a:p>
                      <a:r>
                        <a:rPr lang="en-GB" sz="1000" b="0" i="0" kern="1200" dirty="0">
                          <a:solidFill>
                            <a:schemeClr val="dk1"/>
                          </a:solidFill>
                          <a:effectLst/>
                          <a:latin typeface="+mn-lt"/>
                          <a:ea typeface="+mn-ea"/>
                          <a:cs typeface="+mn-cs"/>
                        </a:rPr>
                        <a:t>Focuses on a far object</a:t>
                      </a:r>
                      <a:endParaRPr lang="en-GB" sz="1000" dirty="0"/>
                    </a:p>
                  </a:txBody>
                  <a:tcPr/>
                </a:tc>
                <a:extLst>
                  <a:ext uri="{0D108BD9-81ED-4DB2-BD59-A6C34878D82A}">
                    <a16:rowId xmlns:a16="http://schemas.microsoft.com/office/drawing/2014/main" val="2425764906"/>
                  </a:ext>
                </a:extLst>
              </a:tr>
              <a:tr h="595024">
                <a:tc>
                  <a:txBody>
                    <a:bodyPr/>
                    <a:lstStyle/>
                    <a:p>
                      <a:endParaRPr lang="en-GB" sz="1000" dirty="0"/>
                    </a:p>
                    <a:p>
                      <a:endParaRPr lang="en-GB" sz="1000" dirty="0"/>
                    </a:p>
                    <a:p>
                      <a:endParaRPr lang="en-GB" sz="1000" dirty="0"/>
                    </a:p>
                  </a:txBody>
                  <a:tcPr/>
                </a:tc>
                <a:tc>
                  <a:txBody>
                    <a:bodyPr/>
                    <a:lstStyle/>
                    <a:p>
                      <a:r>
                        <a:rPr lang="en-GB" sz="1000" b="0" i="0" kern="1200" dirty="0">
                          <a:solidFill>
                            <a:schemeClr val="dk1"/>
                          </a:solidFill>
                          <a:effectLst/>
                          <a:latin typeface="+mn-lt"/>
                          <a:ea typeface="+mn-ea"/>
                          <a:cs typeface="+mn-cs"/>
                        </a:rPr>
                        <a:t>Focuses on a near object</a:t>
                      </a:r>
                      <a:endParaRPr lang="en-GB" sz="1000" dirty="0"/>
                    </a:p>
                  </a:txBody>
                  <a:tcPr/>
                </a:tc>
                <a:extLst>
                  <a:ext uri="{0D108BD9-81ED-4DB2-BD59-A6C34878D82A}">
                    <a16:rowId xmlns:a16="http://schemas.microsoft.com/office/drawing/2014/main" val="1393489861"/>
                  </a:ext>
                </a:extLst>
              </a:tr>
              <a:tr h="595024">
                <a:tc>
                  <a:txBody>
                    <a:bodyPr/>
                    <a:lstStyle/>
                    <a:p>
                      <a:endParaRPr lang="en-GB" sz="1000" dirty="0"/>
                    </a:p>
                    <a:p>
                      <a:endParaRPr lang="en-GB" sz="1000" dirty="0"/>
                    </a:p>
                    <a:p>
                      <a:endParaRPr lang="en-GB" sz="1000" dirty="0"/>
                    </a:p>
                  </a:txBody>
                  <a:tcPr/>
                </a:tc>
                <a:tc>
                  <a:txBody>
                    <a:bodyPr/>
                    <a:lstStyle/>
                    <a:p>
                      <a:r>
                        <a:rPr lang="en-GB" sz="1000" b="0" i="0" kern="1200" dirty="0">
                          <a:solidFill>
                            <a:schemeClr val="dk1"/>
                          </a:solidFill>
                          <a:effectLst/>
                          <a:latin typeface="+mn-lt"/>
                          <a:ea typeface="+mn-ea"/>
                          <a:cs typeface="+mn-cs"/>
                        </a:rPr>
                        <a:t>Sets the Camera to Auto Focus</a:t>
                      </a:r>
                    </a:p>
                  </a:txBody>
                  <a:tcPr/>
                </a:tc>
                <a:extLst>
                  <a:ext uri="{0D108BD9-81ED-4DB2-BD59-A6C34878D82A}">
                    <a16:rowId xmlns:a16="http://schemas.microsoft.com/office/drawing/2014/main" val="798986497"/>
                  </a:ext>
                </a:extLst>
              </a:tr>
              <a:tr h="595024">
                <a:tc>
                  <a:txBody>
                    <a:bodyPr/>
                    <a:lstStyle/>
                    <a:p>
                      <a:endParaRPr lang="en-GB" sz="1000" dirty="0"/>
                    </a:p>
                  </a:txBody>
                  <a:tcPr/>
                </a:tc>
                <a:tc>
                  <a:txBody>
                    <a:bodyPr/>
                    <a:lstStyle/>
                    <a:p>
                      <a:r>
                        <a:rPr lang="en-GB" sz="1000" b="0" i="0" kern="1200" dirty="0">
                          <a:solidFill>
                            <a:schemeClr val="dk1"/>
                          </a:solidFill>
                          <a:effectLst/>
                          <a:latin typeface="+mn-lt"/>
                          <a:ea typeface="+mn-ea"/>
                          <a:cs typeface="+mn-cs"/>
                        </a:rPr>
                        <a:t>Displays the camera image in Black and White using an IR cut filter</a:t>
                      </a:r>
                    </a:p>
                  </a:txBody>
                  <a:tcPr/>
                </a:tc>
                <a:extLst>
                  <a:ext uri="{0D108BD9-81ED-4DB2-BD59-A6C34878D82A}">
                    <a16:rowId xmlns:a16="http://schemas.microsoft.com/office/drawing/2014/main" val="3805048714"/>
                  </a:ext>
                </a:extLst>
              </a:tr>
            </a:tbl>
          </a:graphicData>
        </a:graphic>
      </p:graphicFrame>
      <p:pic>
        <p:nvPicPr>
          <p:cNvPr id="6" name="Picture 3" descr="A black button with white text&#10;&#10;Description automatically generated">
            <a:extLst>
              <a:ext uri="{FF2B5EF4-FFF2-40B4-BE49-F238E27FC236}">
                <a16:creationId xmlns:a16="http://schemas.microsoft.com/office/drawing/2014/main" id="{5A6EBF79-4DE4-F5B3-2258-43FC2282E5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5134" y="3978866"/>
            <a:ext cx="618685" cy="319654"/>
          </a:xfrm>
          <a:prstGeom prst="rect">
            <a:avLst/>
          </a:prstGeom>
        </p:spPr>
      </p:pic>
      <p:pic>
        <p:nvPicPr>
          <p:cNvPr id="9" name="Picture 12" descr="A black and white sign with white text&#10;&#10;Description automatically generated">
            <a:extLst>
              <a:ext uri="{FF2B5EF4-FFF2-40B4-BE49-F238E27FC236}">
                <a16:creationId xmlns:a16="http://schemas.microsoft.com/office/drawing/2014/main" id="{EFC03B86-54CC-BE8C-E924-BCB6986233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7365" y="2824640"/>
            <a:ext cx="637997" cy="335788"/>
          </a:xfrm>
          <a:prstGeom prst="rect">
            <a:avLst/>
          </a:prstGeom>
        </p:spPr>
      </p:pic>
      <p:pic>
        <p:nvPicPr>
          <p:cNvPr id="10" name="Picture 15" descr="A black and white sign with white text&#10;&#10;Description automatically generated">
            <a:extLst>
              <a:ext uri="{FF2B5EF4-FFF2-40B4-BE49-F238E27FC236}">
                <a16:creationId xmlns:a16="http://schemas.microsoft.com/office/drawing/2014/main" id="{5BBEED66-A7C4-B2B3-0868-4A792E68B7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2477" y="3428876"/>
            <a:ext cx="621207" cy="324595"/>
          </a:xfrm>
          <a:prstGeom prst="rect">
            <a:avLst/>
          </a:prstGeom>
        </p:spPr>
      </p:pic>
      <p:pic>
        <p:nvPicPr>
          <p:cNvPr id="11" name="Picture 17" descr="A black and white sign&#10;&#10;Description automatically generated">
            <a:extLst>
              <a:ext uri="{FF2B5EF4-FFF2-40B4-BE49-F238E27FC236}">
                <a16:creationId xmlns:a16="http://schemas.microsoft.com/office/drawing/2014/main" id="{CCEF0AF4-777A-78A2-769A-1452993E0A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47840" y="1640544"/>
            <a:ext cx="643593" cy="296612"/>
          </a:xfrm>
          <a:prstGeom prst="rect">
            <a:avLst/>
          </a:prstGeom>
        </p:spPr>
      </p:pic>
      <p:pic>
        <p:nvPicPr>
          <p:cNvPr id="12" name="Picture 19" descr="A black and white sign&#10;&#10;Description automatically generated">
            <a:extLst>
              <a:ext uri="{FF2B5EF4-FFF2-40B4-BE49-F238E27FC236}">
                <a16:creationId xmlns:a16="http://schemas.microsoft.com/office/drawing/2014/main" id="{0CBF975E-DBF8-8800-5721-60A311C780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49616" y="2253983"/>
            <a:ext cx="654786" cy="302209"/>
          </a:xfrm>
          <a:prstGeom prst="rect">
            <a:avLst/>
          </a:prstGeom>
        </p:spPr>
      </p:pic>
      <p:pic>
        <p:nvPicPr>
          <p:cNvPr id="16" name="Picture 2" descr="A black and white sign with a crescent moon and a star&#10;&#10;Description automatically generated">
            <a:extLst>
              <a:ext uri="{FF2B5EF4-FFF2-40B4-BE49-F238E27FC236}">
                <a16:creationId xmlns:a16="http://schemas.microsoft.com/office/drawing/2014/main" id="{998EF300-21BA-5DA9-7E96-142BFBC172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5134" y="4571909"/>
            <a:ext cx="637998" cy="332181"/>
          </a:xfrm>
          <a:prstGeom prst="rect">
            <a:avLst/>
          </a:prstGeom>
        </p:spPr>
      </p:pic>
    </p:spTree>
    <p:extLst>
      <p:ext uri="{BB962C8B-B14F-4D97-AF65-F5344CB8AC3E}">
        <p14:creationId xmlns:p14="http://schemas.microsoft.com/office/powerpoint/2010/main" val="1463940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 kamera kontroll</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3104" y="160805"/>
            <a:ext cx="402371" cy="469433"/>
          </a:xfrm>
          <a:prstGeom prst="rect">
            <a:avLst/>
          </a:prstGeom>
        </p:spPr>
      </p:pic>
      <p:graphicFrame>
        <p:nvGraphicFramePr>
          <p:cNvPr id="5" name="Tabell 4">
            <a:extLst>
              <a:ext uri="{FF2B5EF4-FFF2-40B4-BE49-F238E27FC236}">
                <a16:creationId xmlns:a16="http://schemas.microsoft.com/office/drawing/2014/main" id="{EC9712E7-CCF3-8C6C-B69F-23CBE0A6F197}"/>
              </a:ext>
            </a:extLst>
          </p:cNvPr>
          <p:cNvGraphicFramePr>
            <a:graphicFrameLocks noGrp="1"/>
          </p:cNvGraphicFramePr>
          <p:nvPr>
            <p:extLst>
              <p:ext uri="{D42A27DB-BD31-4B8C-83A1-F6EECF244321}">
                <p14:modId xmlns:p14="http://schemas.microsoft.com/office/powerpoint/2010/main" val="3729678348"/>
              </p:ext>
            </p:extLst>
          </p:nvPr>
        </p:nvGraphicFramePr>
        <p:xfrm>
          <a:off x="1239311" y="1429171"/>
          <a:ext cx="6657439" cy="3131820"/>
        </p:xfrm>
        <a:graphic>
          <a:graphicData uri="http://schemas.openxmlformats.org/drawingml/2006/table">
            <a:tbl>
              <a:tblPr firstRow="1" bandRow="1">
                <a:tableStyleId>{5C22544A-7EE6-4342-B048-85BDC9FD1C3A}</a:tableStyleId>
              </a:tblPr>
              <a:tblGrid>
                <a:gridCol w="2140925">
                  <a:extLst>
                    <a:ext uri="{9D8B030D-6E8A-4147-A177-3AD203B41FA5}">
                      <a16:colId xmlns:a16="http://schemas.microsoft.com/office/drawing/2014/main" val="2442647405"/>
                    </a:ext>
                  </a:extLst>
                </a:gridCol>
                <a:gridCol w="4516514">
                  <a:extLst>
                    <a:ext uri="{9D8B030D-6E8A-4147-A177-3AD203B41FA5}">
                      <a16:colId xmlns:a16="http://schemas.microsoft.com/office/drawing/2014/main" val="3994445637"/>
                    </a:ext>
                  </a:extLst>
                </a:gridCol>
              </a:tblGrid>
              <a:tr h="196799">
                <a:tc>
                  <a:txBody>
                    <a:bodyPr/>
                    <a:lstStyle/>
                    <a:p>
                      <a:r>
                        <a:rPr lang="en-GB" sz="1200" dirty="0"/>
                        <a:t>Camera control button</a:t>
                      </a:r>
                    </a:p>
                  </a:txBody>
                  <a:tcPr/>
                </a:tc>
                <a:tc>
                  <a:txBody>
                    <a:bodyPr/>
                    <a:lstStyle/>
                    <a:p>
                      <a:r>
                        <a:rPr lang="en-GB" sz="1200" dirty="0"/>
                        <a:t>Description</a:t>
                      </a:r>
                    </a:p>
                  </a:txBody>
                  <a:tcPr/>
                </a:tc>
                <a:extLst>
                  <a:ext uri="{0D108BD9-81ED-4DB2-BD59-A6C34878D82A}">
                    <a16:rowId xmlns:a16="http://schemas.microsoft.com/office/drawing/2014/main" val="1817998244"/>
                  </a:ext>
                </a:extLst>
              </a:tr>
              <a:tr h="387909">
                <a:tc>
                  <a:txBody>
                    <a:bodyPr/>
                    <a:lstStyle/>
                    <a:p>
                      <a:endParaRPr lang="en-GB" sz="1050" dirty="0"/>
                    </a:p>
                    <a:p>
                      <a:endParaRPr lang="en-GB" sz="1050" dirty="0"/>
                    </a:p>
                    <a:p>
                      <a:endParaRPr lang="en-GB" sz="1050" dirty="0"/>
                    </a:p>
                  </a:txBody>
                  <a:tcPr/>
                </a:tc>
                <a:tc>
                  <a:txBody>
                    <a:bodyPr/>
                    <a:lstStyle/>
                    <a:p>
                      <a:r>
                        <a:rPr lang="en-GB" sz="1050" b="0" i="0" kern="1200" dirty="0">
                          <a:solidFill>
                            <a:schemeClr val="dk1"/>
                          </a:solidFill>
                          <a:effectLst/>
                          <a:latin typeface="+mn-lt"/>
                          <a:ea typeface="+mn-ea"/>
                          <a:cs typeface="+mn-cs"/>
                        </a:rPr>
                        <a:t>Zooms in (narrows the camera’s field of view)</a:t>
                      </a:r>
                      <a:endParaRPr lang="en-GB" sz="1050" dirty="0"/>
                    </a:p>
                  </a:txBody>
                  <a:tcPr/>
                </a:tc>
                <a:extLst>
                  <a:ext uri="{0D108BD9-81ED-4DB2-BD59-A6C34878D82A}">
                    <a16:rowId xmlns:a16="http://schemas.microsoft.com/office/drawing/2014/main" val="2658177288"/>
                  </a:ext>
                </a:extLst>
              </a:tr>
              <a:tr h="387909">
                <a:tc>
                  <a:txBody>
                    <a:bodyPr/>
                    <a:lstStyle/>
                    <a:p>
                      <a:endParaRPr lang="en-GB" sz="1050" dirty="0"/>
                    </a:p>
                    <a:p>
                      <a:endParaRPr lang="en-GB" sz="1050" dirty="0"/>
                    </a:p>
                    <a:p>
                      <a:endParaRPr lang="en-GB" sz="1050" dirty="0"/>
                    </a:p>
                  </a:txBody>
                  <a:tcPr/>
                </a:tc>
                <a:tc>
                  <a:txBody>
                    <a:bodyPr/>
                    <a:lstStyle/>
                    <a:p>
                      <a:r>
                        <a:rPr lang="en-GB" sz="1050" b="0" i="0" kern="1200" dirty="0">
                          <a:solidFill>
                            <a:schemeClr val="dk1"/>
                          </a:solidFill>
                          <a:effectLst/>
                          <a:latin typeface="+mn-lt"/>
                          <a:ea typeface="+mn-ea"/>
                          <a:cs typeface="+mn-cs"/>
                        </a:rPr>
                        <a:t>Zooms out (widens the camera’s field of view)</a:t>
                      </a:r>
                      <a:endParaRPr lang="en-GB" sz="1050" dirty="0"/>
                    </a:p>
                  </a:txBody>
                  <a:tcPr/>
                </a:tc>
                <a:extLst>
                  <a:ext uri="{0D108BD9-81ED-4DB2-BD59-A6C34878D82A}">
                    <a16:rowId xmlns:a16="http://schemas.microsoft.com/office/drawing/2014/main" val="4089740623"/>
                  </a:ext>
                </a:extLst>
              </a:tr>
              <a:tr h="387909">
                <a:tc>
                  <a:txBody>
                    <a:bodyPr/>
                    <a:lstStyle/>
                    <a:p>
                      <a:endParaRPr lang="en-GB" sz="1050" dirty="0"/>
                    </a:p>
                    <a:p>
                      <a:endParaRPr lang="en-GB" sz="1050" dirty="0"/>
                    </a:p>
                    <a:p>
                      <a:endParaRPr lang="en-GB" sz="1050" dirty="0"/>
                    </a:p>
                  </a:txBody>
                  <a:tcPr/>
                </a:tc>
                <a:tc>
                  <a:txBody>
                    <a:bodyPr/>
                    <a:lstStyle/>
                    <a:p>
                      <a:r>
                        <a:rPr lang="en-GB" sz="1050" b="0" i="0" kern="1200" dirty="0">
                          <a:solidFill>
                            <a:schemeClr val="dk1"/>
                          </a:solidFill>
                          <a:effectLst/>
                          <a:latin typeface="+mn-lt"/>
                          <a:ea typeface="+mn-ea"/>
                          <a:cs typeface="+mn-cs"/>
                        </a:rPr>
                        <a:t>Focuses on a far object</a:t>
                      </a:r>
                      <a:endParaRPr lang="en-GB" sz="1050" dirty="0"/>
                    </a:p>
                  </a:txBody>
                  <a:tcPr/>
                </a:tc>
                <a:extLst>
                  <a:ext uri="{0D108BD9-81ED-4DB2-BD59-A6C34878D82A}">
                    <a16:rowId xmlns:a16="http://schemas.microsoft.com/office/drawing/2014/main" val="1324639622"/>
                  </a:ext>
                </a:extLst>
              </a:tr>
              <a:tr h="387909">
                <a:tc>
                  <a:txBody>
                    <a:bodyPr/>
                    <a:lstStyle/>
                    <a:p>
                      <a:endParaRPr lang="en-GB" sz="1050" dirty="0"/>
                    </a:p>
                    <a:p>
                      <a:endParaRPr lang="en-GB" sz="1050" dirty="0"/>
                    </a:p>
                    <a:p>
                      <a:endParaRPr lang="en-GB" sz="1050" dirty="0"/>
                    </a:p>
                  </a:txBody>
                  <a:tcPr/>
                </a:tc>
                <a:tc>
                  <a:txBody>
                    <a:bodyPr/>
                    <a:lstStyle/>
                    <a:p>
                      <a:r>
                        <a:rPr lang="en-GB" sz="1050" b="0" i="0" kern="1200" dirty="0">
                          <a:solidFill>
                            <a:schemeClr val="dk1"/>
                          </a:solidFill>
                          <a:effectLst/>
                          <a:latin typeface="+mn-lt"/>
                          <a:ea typeface="+mn-ea"/>
                          <a:cs typeface="+mn-cs"/>
                        </a:rPr>
                        <a:t>Focuses on a near object</a:t>
                      </a:r>
                      <a:endParaRPr lang="en-GB" sz="1050" dirty="0"/>
                    </a:p>
                  </a:txBody>
                  <a:tcPr/>
                </a:tc>
                <a:extLst>
                  <a:ext uri="{0D108BD9-81ED-4DB2-BD59-A6C34878D82A}">
                    <a16:rowId xmlns:a16="http://schemas.microsoft.com/office/drawing/2014/main" val="3367099499"/>
                  </a:ext>
                </a:extLst>
              </a:tr>
              <a:tr h="387909">
                <a:tc>
                  <a:txBody>
                    <a:bodyPr/>
                    <a:lstStyle/>
                    <a:p>
                      <a:endParaRPr lang="en-GB" sz="1050" dirty="0"/>
                    </a:p>
                    <a:p>
                      <a:endParaRPr lang="en-GB" sz="1050" dirty="0"/>
                    </a:p>
                    <a:p>
                      <a:endParaRPr lang="en-GB" sz="1050" dirty="0"/>
                    </a:p>
                  </a:txBody>
                  <a:tcPr/>
                </a:tc>
                <a:tc>
                  <a:txBody>
                    <a:bodyPr/>
                    <a:lstStyle/>
                    <a:p>
                      <a:r>
                        <a:rPr lang="en-GB" sz="1050" b="0" i="0" kern="1200" dirty="0">
                          <a:solidFill>
                            <a:schemeClr val="dk1"/>
                          </a:solidFill>
                          <a:effectLst/>
                          <a:latin typeface="+mn-lt"/>
                          <a:ea typeface="+mn-ea"/>
                          <a:cs typeface="+mn-cs"/>
                        </a:rPr>
                        <a:t>Sets the Camera to Auto Focus</a:t>
                      </a:r>
                      <a:endParaRPr lang="en-GB" sz="1050" dirty="0"/>
                    </a:p>
                  </a:txBody>
                  <a:tcPr/>
                </a:tc>
                <a:extLst>
                  <a:ext uri="{0D108BD9-81ED-4DB2-BD59-A6C34878D82A}">
                    <a16:rowId xmlns:a16="http://schemas.microsoft.com/office/drawing/2014/main" val="3255353641"/>
                  </a:ext>
                </a:extLst>
              </a:tr>
            </a:tbl>
          </a:graphicData>
        </a:graphic>
      </p:graphicFrame>
      <p:pic>
        <p:nvPicPr>
          <p:cNvPr id="6" name="Picture 8" descr="A black button with white text&#10;&#10;Description automatically generated">
            <a:extLst>
              <a:ext uri="{FF2B5EF4-FFF2-40B4-BE49-F238E27FC236}">
                <a16:creationId xmlns:a16="http://schemas.microsoft.com/office/drawing/2014/main" id="{008EB1F2-67C9-CFF0-F6F4-7990138ADD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5183" y="4090609"/>
            <a:ext cx="581311" cy="300343"/>
          </a:xfrm>
          <a:prstGeom prst="rect">
            <a:avLst/>
          </a:prstGeom>
        </p:spPr>
      </p:pic>
      <p:pic>
        <p:nvPicPr>
          <p:cNvPr id="9" name="Picture 11" descr="A black and white sign with white text&#10;&#10;Description automatically generated">
            <a:extLst>
              <a:ext uri="{FF2B5EF4-FFF2-40B4-BE49-F238E27FC236}">
                <a16:creationId xmlns:a16="http://schemas.microsoft.com/office/drawing/2014/main" id="{AB36FF37-E42D-ADE4-7266-923980C6F6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836" y="2969501"/>
            <a:ext cx="581311" cy="305953"/>
          </a:xfrm>
          <a:prstGeom prst="rect">
            <a:avLst/>
          </a:prstGeom>
        </p:spPr>
      </p:pic>
      <p:pic>
        <p:nvPicPr>
          <p:cNvPr id="10" name="Picture 12" descr="A black and white sign with white text&#10;&#10;Description automatically generated">
            <a:extLst>
              <a:ext uri="{FF2B5EF4-FFF2-40B4-BE49-F238E27FC236}">
                <a16:creationId xmlns:a16="http://schemas.microsoft.com/office/drawing/2014/main" id="{9C37E336-EC57-3B97-943F-1464B0BA5F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0836" y="3566918"/>
            <a:ext cx="566013" cy="295755"/>
          </a:xfrm>
          <a:prstGeom prst="rect">
            <a:avLst/>
          </a:prstGeom>
        </p:spPr>
      </p:pic>
      <p:pic>
        <p:nvPicPr>
          <p:cNvPr id="11" name="Picture 13" descr="A black and white sign&#10;&#10;Description automatically generated">
            <a:extLst>
              <a:ext uri="{FF2B5EF4-FFF2-40B4-BE49-F238E27FC236}">
                <a16:creationId xmlns:a16="http://schemas.microsoft.com/office/drawing/2014/main" id="{8DEB487B-54E8-A156-F726-0D27264120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67757" y="1792659"/>
            <a:ext cx="586410" cy="270259"/>
          </a:xfrm>
          <a:prstGeom prst="rect">
            <a:avLst/>
          </a:prstGeom>
        </p:spPr>
      </p:pic>
      <p:pic>
        <p:nvPicPr>
          <p:cNvPr id="12" name="Picture 14" descr="A black and white sign&#10;&#10;Description automatically generated">
            <a:extLst>
              <a:ext uri="{FF2B5EF4-FFF2-40B4-BE49-F238E27FC236}">
                <a16:creationId xmlns:a16="http://schemas.microsoft.com/office/drawing/2014/main" id="{BEBF6437-A543-7938-3A57-BD8A9543D2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77281" y="2402679"/>
            <a:ext cx="596609" cy="275358"/>
          </a:xfrm>
          <a:prstGeom prst="rect">
            <a:avLst/>
          </a:prstGeom>
        </p:spPr>
      </p:pic>
    </p:spTree>
    <p:extLst>
      <p:ext uri="{BB962C8B-B14F-4D97-AF65-F5344CB8AC3E}">
        <p14:creationId xmlns:p14="http://schemas.microsoft.com/office/powerpoint/2010/main" val="4277964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 kamera kontroll</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pic>
        <p:nvPicPr>
          <p:cNvPr id="8" name="Bilde 7"/>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3104" y="160805"/>
            <a:ext cx="402371" cy="469433"/>
          </a:xfrm>
          <a:prstGeom prst="rect">
            <a:avLst/>
          </a:prstGeom>
        </p:spPr>
      </p:pic>
      <p:graphicFrame>
        <p:nvGraphicFramePr>
          <p:cNvPr id="5" name="Tabell 4">
            <a:extLst>
              <a:ext uri="{FF2B5EF4-FFF2-40B4-BE49-F238E27FC236}">
                <a16:creationId xmlns:a16="http://schemas.microsoft.com/office/drawing/2014/main" id="{DFDE733B-FBC3-1E2F-4DC8-5E328CB378CC}"/>
              </a:ext>
            </a:extLst>
          </p:cNvPr>
          <p:cNvGraphicFramePr>
            <a:graphicFrameLocks noGrp="1"/>
          </p:cNvGraphicFramePr>
          <p:nvPr>
            <p:extLst>
              <p:ext uri="{D42A27DB-BD31-4B8C-83A1-F6EECF244321}">
                <p14:modId xmlns:p14="http://schemas.microsoft.com/office/powerpoint/2010/main" val="1778097057"/>
              </p:ext>
            </p:extLst>
          </p:nvPr>
        </p:nvGraphicFramePr>
        <p:xfrm>
          <a:off x="603881" y="1301857"/>
          <a:ext cx="7928300" cy="3256220"/>
        </p:xfrm>
        <a:graphic>
          <a:graphicData uri="http://schemas.openxmlformats.org/drawingml/2006/table">
            <a:tbl>
              <a:tblPr firstRow="1" bandRow="1">
                <a:tableStyleId>{5C22544A-7EE6-4342-B048-85BDC9FD1C3A}</a:tableStyleId>
              </a:tblPr>
              <a:tblGrid>
                <a:gridCol w="2549613">
                  <a:extLst>
                    <a:ext uri="{9D8B030D-6E8A-4147-A177-3AD203B41FA5}">
                      <a16:colId xmlns:a16="http://schemas.microsoft.com/office/drawing/2014/main" val="1233676180"/>
                    </a:ext>
                  </a:extLst>
                </a:gridCol>
                <a:gridCol w="5378687">
                  <a:extLst>
                    <a:ext uri="{9D8B030D-6E8A-4147-A177-3AD203B41FA5}">
                      <a16:colId xmlns:a16="http://schemas.microsoft.com/office/drawing/2014/main" val="475222130"/>
                    </a:ext>
                  </a:extLst>
                </a:gridCol>
              </a:tblGrid>
              <a:tr h="293360">
                <a:tc>
                  <a:txBody>
                    <a:bodyPr/>
                    <a:lstStyle/>
                    <a:p>
                      <a:r>
                        <a:rPr lang="en-GB" sz="1400" dirty="0"/>
                        <a:t>Camera control button</a:t>
                      </a:r>
                    </a:p>
                  </a:txBody>
                  <a:tcPr/>
                </a:tc>
                <a:tc>
                  <a:txBody>
                    <a:bodyPr/>
                    <a:lstStyle/>
                    <a:p>
                      <a:r>
                        <a:rPr lang="en-GB" sz="1400" dirty="0"/>
                        <a:t>Description</a:t>
                      </a:r>
                    </a:p>
                  </a:txBody>
                  <a:tcPr/>
                </a:tc>
                <a:extLst>
                  <a:ext uri="{0D108BD9-81ED-4DB2-BD59-A6C34878D82A}">
                    <a16:rowId xmlns:a16="http://schemas.microsoft.com/office/drawing/2014/main" val="2593960294"/>
                  </a:ext>
                </a:extLst>
              </a:tr>
              <a:tr h="446813">
                <a:tc>
                  <a:txBody>
                    <a:bodyPr/>
                    <a:lstStyle/>
                    <a:p>
                      <a:endParaRPr lang="en-GB" sz="1100" dirty="0"/>
                    </a:p>
                  </a:txBody>
                  <a:tcPr/>
                </a:tc>
                <a:tc>
                  <a:txBody>
                    <a:bodyPr/>
                    <a:lstStyle/>
                    <a:p>
                      <a:r>
                        <a:rPr lang="en-GB" sz="1100" dirty="0"/>
                        <a:t>Performs a calibration of the Thermal Camera Image</a:t>
                      </a:r>
                    </a:p>
                  </a:txBody>
                  <a:tcPr/>
                </a:tc>
                <a:extLst>
                  <a:ext uri="{0D108BD9-81ED-4DB2-BD59-A6C34878D82A}">
                    <a16:rowId xmlns:a16="http://schemas.microsoft.com/office/drawing/2014/main" val="3803455017"/>
                  </a:ext>
                </a:extLst>
              </a:tr>
              <a:tr h="462447">
                <a:tc>
                  <a:txBody>
                    <a:bodyPr/>
                    <a:lstStyle/>
                    <a:p>
                      <a:endParaRPr lang="en-GB" sz="1100" dirty="0"/>
                    </a:p>
                  </a:txBody>
                  <a:tcPr/>
                </a:tc>
                <a:tc>
                  <a:txBody>
                    <a:bodyPr/>
                    <a:lstStyle/>
                    <a:p>
                      <a:r>
                        <a:rPr lang="en-GB" sz="1100" dirty="0"/>
                        <a:t>Powers On/Off the Thermal Camera</a:t>
                      </a:r>
                    </a:p>
                  </a:txBody>
                  <a:tcPr/>
                </a:tc>
                <a:extLst>
                  <a:ext uri="{0D108BD9-81ED-4DB2-BD59-A6C34878D82A}">
                    <a16:rowId xmlns:a16="http://schemas.microsoft.com/office/drawing/2014/main" val="4085272124"/>
                  </a:ext>
                </a:extLst>
              </a:tr>
              <a:tr h="420500">
                <a:tc>
                  <a:txBody>
                    <a:bodyPr/>
                    <a:lstStyle/>
                    <a:p>
                      <a:endParaRPr lang="en-GB" sz="1100" dirty="0"/>
                    </a:p>
                  </a:txBody>
                  <a:tcPr/>
                </a:tc>
                <a:tc>
                  <a:txBody>
                    <a:bodyPr/>
                    <a:lstStyle/>
                    <a:p>
                      <a:r>
                        <a:rPr lang="en-GB" sz="1100" dirty="0"/>
                        <a:t>Switches between White Hot and Black Hot Thermal camera images.</a:t>
                      </a:r>
                      <a:br>
                        <a:rPr lang="en-GB" sz="1100" dirty="0"/>
                      </a:br>
                      <a:r>
                        <a:rPr lang="en-GB" sz="1100" dirty="0"/>
                        <a:t>A notification is shown for 5 Seconds when changed.</a:t>
                      </a:r>
                    </a:p>
                  </a:txBody>
                  <a:tcPr/>
                </a:tc>
                <a:extLst>
                  <a:ext uri="{0D108BD9-81ED-4DB2-BD59-A6C34878D82A}">
                    <a16:rowId xmlns:a16="http://schemas.microsoft.com/office/drawing/2014/main" val="1940211270"/>
                  </a:ext>
                </a:extLst>
              </a:tr>
              <a:tr h="419147">
                <a:tc>
                  <a:txBody>
                    <a:bodyPr/>
                    <a:lstStyle/>
                    <a:p>
                      <a:endParaRPr lang="en-GB" sz="1100" dirty="0"/>
                    </a:p>
                  </a:txBody>
                  <a:tcPr/>
                </a:tc>
                <a:tc>
                  <a:txBody>
                    <a:bodyPr/>
                    <a:lstStyle/>
                    <a:p>
                      <a:r>
                        <a:rPr lang="en-GB" sz="1100" dirty="0"/>
                        <a:t>Allows adjustment of the Threshold parameters. This can be Incremented/Decremented/Auto</a:t>
                      </a:r>
                    </a:p>
                  </a:txBody>
                  <a:tcPr/>
                </a:tc>
                <a:extLst>
                  <a:ext uri="{0D108BD9-81ED-4DB2-BD59-A6C34878D82A}">
                    <a16:rowId xmlns:a16="http://schemas.microsoft.com/office/drawing/2014/main" val="1999412668"/>
                  </a:ext>
                </a:extLst>
              </a:tr>
              <a:tr h="420441">
                <a:tc>
                  <a:txBody>
                    <a:bodyPr/>
                    <a:lstStyle/>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Allows adjustment of the Contrast of the image. This can be Incremented/Decremented/Auto</a:t>
                      </a:r>
                    </a:p>
                    <a:p>
                      <a:endParaRPr lang="en-GB" sz="1100" dirty="0"/>
                    </a:p>
                  </a:txBody>
                  <a:tcPr/>
                </a:tc>
                <a:extLst>
                  <a:ext uri="{0D108BD9-81ED-4DB2-BD59-A6C34878D82A}">
                    <a16:rowId xmlns:a16="http://schemas.microsoft.com/office/drawing/2014/main" val="4105688937"/>
                  </a:ext>
                </a:extLst>
              </a:tr>
              <a:tr h="403437">
                <a:tc>
                  <a:txBody>
                    <a:bodyPr/>
                    <a:lstStyle/>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Allows adjustment of the Brightness of the image. This can be Incremented/Decremented/Auto</a:t>
                      </a:r>
                    </a:p>
                    <a:p>
                      <a:endParaRPr lang="en-GB" sz="1100" dirty="0"/>
                    </a:p>
                  </a:txBody>
                  <a:tcPr/>
                </a:tc>
                <a:extLst>
                  <a:ext uri="{0D108BD9-81ED-4DB2-BD59-A6C34878D82A}">
                    <a16:rowId xmlns:a16="http://schemas.microsoft.com/office/drawing/2014/main" val="2689521581"/>
                  </a:ext>
                </a:extLst>
              </a:tr>
            </a:tbl>
          </a:graphicData>
        </a:graphic>
      </p:graphicFrame>
      <p:pic>
        <p:nvPicPr>
          <p:cNvPr id="6" name="Picture 25" descr="A black and white logo&#10;&#10;Description automatically generated">
            <a:extLst>
              <a:ext uri="{FF2B5EF4-FFF2-40B4-BE49-F238E27FC236}">
                <a16:creationId xmlns:a16="http://schemas.microsoft.com/office/drawing/2014/main" id="{847CBE75-FE8D-F142-9046-EBB1E46FAF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5072" y="1672972"/>
            <a:ext cx="535845" cy="272707"/>
          </a:xfrm>
          <a:prstGeom prst="rect">
            <a:avLst/>
          </a:prstGeom>
        </p:spPr>
      </p:pic>
      <p:pic>
        <p:nvPicPr>
          <p:cNvPr id="9" name="Picture 27" descr="A black and white sign with white text&#10;&#10;Description automatically generated">
            <a:extLst>
              <a:ext uri="{FF2B5EF4-FFF2-40B4-BE49-F238E27FC236}">
                <a16:creationId xmlns:a16="http://schemas.microsoft.com/office/drawing/2014/main" id="{DEC9B6FB-E029-F123-E9F9-284DAABC1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5071" y="2112406"/>
            <a:ext cx="535845" cy="267923"/>
          </a:xfrm>
          <a:prstGeom prst="rect">
            <a:avLst/>
          </a:prstGeom>
        </p:spPr>
      </p:pic>
      <p:pic>
        <p:nvPicPr>
          <p:cNvPr id="10" name="Picture 29" descr="A black and white sign with white text&#10;&#10;Description automatically generated">
            <a:extLst>
              <a:ext uri="{FF2B5EF4-FFF2-40B4-BE49-F238E27FC236}">
                <a16:creationId xmlns:a16="http://schemas.microsoft.com/office/drawing/2014/main" id="{BBC370BF-EDDC-184C-7117-B0C38AA123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4822" y="2605258"/>
            <a:ext cx="540630" cy="263138"/>
          </a:xfrm>
          <a:prstGeom prst="rect">
            <a:avLst/>
          </a:prstGeom>
        </p:spPr>
      </p:pic>
      <p:pic>
        <p:nvPicPr>
          <p:cNvPr id="11" name="Picture 35">
            <a:extLst>
              <a:ext uri="{FF2B5EF4-FFF2-40B4-BE49-F238E27FC236}">
                <a16:creationId xmlns:a16="http://schemas.microsoft.com/office/drawing/2014/main" id="{AAFF76D5-5696-D1A7-71B9-2B009947C3AF}"/>
              </a:ext>
            </a:extLst>
          </p:cNvPr>
          <p:cNvPicPr>
            <a:picLocks noChangeAspect="1"/>
          </p:cNvPicPr>
          <p:nvPr/>
        </p:nvPicPr>
        <p:blipFill>
          <a:blip r:embed="rId8"/>
          <a:stretch>
            <a:fillRect/>
          </a:stretch>
        </p:blipFill>
        <p:spPr>
          <a:xfrm>
            <a:off x="1500211" y="3012213"/>
            <a:ext cx="540705" cy="267960"/>
          </a:xfrm>
          <a:prstGeom prst="rect">
            <a:avLst/>
          </a:prstGeom>
        </p:spPr>
      </p:pic>
      <p:pic>
        <p:nvPicPr>
          <p:cNvPr id="12" name="Picture 43">
            <a:extLst>
              <a:ext uri="{FF2B5EF4-FFF2-40B4-BE49-F238E27FC236}">
                <a16:creationId xmlns:a16="http://schemas.microsoft.com/office/drawing/2014/main" id="{C403E4D6-0D97-4C70-BCD8-CE038CD97E11}"/>
              </a:ext>
            </a:extLst>
          </p:cNvPr>
          <p:cNvPicPr>
            <a:picLocks noChangeAspect="1"/>
          </p:cNvPicPr>
          <p:nvPr/>
        </p:nvPicPr>
        <p:blipFill>
          <a:blip r:embed="rId9"/>
          <a:stretch>
            <a:fillRect/>
          </a:stretch>
        </p:blipFill>
        <p:spPr>
          <a:xfrm>
            <a:off x="1500210" y="3513158"/>
            <a:ext cx="540705" cy="248820"/>
          </a:xfrm>
          <a:prstGeom prst="rect">
            <a:avLst/>
          </a:prstGeom>
        </p:spPr>
      </p:pic>
      <p:pic>
        <p:nvPicPr>
          <p:cNvPr id="13" name="Picture 48">
            <a:extLst>
              <a:ext uri="{FF2B5EF4-FFF2-40B4-BE49-F238E27FC236}">
                <a16:creationId xmlns:a16="http://schemas.microsoft.com/office/drawing/2014/main" id="{ACE36898-3114-8636-FD8E-EFEAE2D9C823}"/>
              </a:ext>
            </a:extLst>
          </p:cNvPr>
          <p:cNvPicPr>
            <a:picLocks noChangeAspect="1"/>
          </p:cNvPicPr>
          <p:nvPr/>
        </p:nvPicPr>
        <p:blipFill>
          <a:blip r:embed="rId10"/>
          <a:stretch>
            <a:fillRect/>
          </a:stretch>
        </p:blipFill>
        <p:spPr>
          <a:xfrm>
            <a:off x="1500210" y="4077765"/>
            <a:ext cx="540705" cy="267960"/>
          </a:xfrm>
          <a:prstGeom prst="rect">
            <a:avLst/>
          </a:prstGeom>
        </p:spPr>
      </p:pic>
      <p:pic>
        <p:nvPicPr>
          <p:cNvPr id="14" name="Picture 31">
            <a:extLst>
              <a:ext uri="{FF2B5EF4-FFF2-40B4-BE49-F238E27FC236}">
                <a16:creationId xmlns:a16="http://schemas.microsoft.com/office/drawing/2014/main" id="{AA148C7A-D5AA-FD8B-A253-4D2D02A8F2C5}"/>
              </a:ext>
            </a:extLst>
          </p:cNvPr>
          <p:cNvPicPr>
            <a:picLocks noChangeAspect="1"/>
          </p:cNvPicPr>
          <p:nvPr/>
        </p:nvPicPr>
        <p:blipFill>
          <a:blip r:embed="rId11"/>
          <a:stretch>
            <a:fillRect/>
          </a:stretch>
        </p:blipFill>
        <p:spPr>
          <a:xfrm>
            <a:off x="6292311" y="2736827"/>
            <a:ext cx="682340" cy="134231"/>
          </a:xfrm>
          <a:prstGeom prst="rect">
            <a:avLst/>
          </a:prstGeom>
        </p:spPr>
      </p:pic>
      <p:pic>
        <p:nvPicPr>
          <p:cNvPr id="15" name="Picture 33">
            <a:extLst>
              <a:ext uri="{FF2B5EF4-FFF2-40B4-BE49-F238E27FC236}">
                <a16:creationId xmlns:a16="http://schemas.microsoft.com/office/drawing/2014/main" id="{37208CF6-9253-CA77-4BEB-A8555C461F5B}"/>
              </a:ext>
            </a:extLst>
          </p:cNvPr>
          <p:cNvPicPr>
            <a:picLocks noChangeAspect="1"/>
          </p:cNvPicPr>
          <p:nvPr/>
        </p:nvPicPr>
        <p:blipFill>
          <a:blip r:embed="rId12"/>
          <a:stretch>
            <a:fillRect/>
          </a:stretch>
        </p:blipFill>
        <p:spPr>
          <a:xfrm>
            <a:off x="7148778" y="2736827"/>
            <a:ext cx="671154" cy="123045"/>
          </a:xfrm>
          <a:prstGeom prst="rect">
            <a:avLst/>
          </a:prstGeom>
        </p:spPr>
      </p:pic>
      <p:grpSp>
        <p:nvGrpSpPr>
          <p:cNvPr id="16" name="Group 54">
            <a:extLst>
              <a:ext uri="{FF2B5EF4-FFF2-40B4-BE49-F238E27FC236}">
                <a16:creationId xmlns:a16="http://schemas.microsoft.com/office/drawing/2014/main" id="{EFF202C5-D9E0-604F-F928-360DA873D35E}"/>
              </a:ext>
            </a:extLst>
          </p:cNvPr>
          <p:cNvGrpSpPr/>
          <p:nvPr/>
        </p:nvGrpSpPr>
        <p:grpSpPr>
          <a:xfrm>
            <a:off x="5291445" y="3168753"/>
            <a:ext cx="1683206" cy="170935"/>
            <a:chOff x="4212951" y="4387142"/>
            <a:chExt cx="2747428" cy="386560"/>
          </a:xfrm>
        </p:grpSpPr>
        <p:pic>
          <p:nvPicPr>
            <p:cNvPr id="17" name="Picture 37">
              <a:extLst>
                <a:ext uri="{FF2B5EF4-FFF2-40B4-BE49-F238E27FC236}">
                  <a16:creationId xmlns:a16="http://schemas.microsoft.com/office/drawing/2014/main" id="{DCD0896B-2841-E71A-C981-E9F0A0E0F7F8}"/>
                </a:ext>
              </a:extLst>
            </p:cNvPr>
            <p:cNvPicPr>
              <a:picLocks noChangeAspect="1"/>
            </p:cNvPicPr>
            <p:nvPr/>
          </p:nvPicPr>
          <p:blipFill>
            <a:blip r:embed="rId13"/>
            <a:stretch>
              <a:fillRect/>
            </a:stretch>
          </p:blipFill>
          <p:spPr>
            <a:xfrm>
              <a:off x="4212951" y="4391126"/>
              <a:ext cx="791604" cy="378593"/>
            </a:xfrm>
            <a:prstGeom prst="rect">
              <a:avLst/>
            </a:prstGeom>
          </p:spPr>
        </p:pic>
        <p:pic>
          <p:nvPicPr>
            <p:cNvPr id="18" name="Picture 39">
              <a:extLst>
                <a:ext uri="{FF2B5EF4-FFF2-40B4-BE49-F238E27FC236}">
                  <a16:creationId xmlns:a16="http://schemas.microsoft.com/office/drawing/2014/main" id="{FCFF94EF-DB18-5485-D6BB-EE773DE22DA3}"/>
                </a:ext>
              </a:extLst>
            </p:cNvPr>
            <p:cNvPicPr>
              <a:picLocks noChangeAspect="1"/>
            </p:cNvPicPr>
            <p:nvPr/>
          </p:nvPicPr>
          <p:blipFill>
            <a:blip r:embed="rId14"/>
            <a:stretch>
              <a:fillRect/>
            </a:stretch>
          </p:blipFill>
          <p:spPr>
            <a:xfrm>
              <a:off x="5231154" y="4391126"/>
              <a:ext cx="791605" cy="381667"/>
            </a:xfrm>
            <a:prstGeom prst="rect">
              <a:avLst/>
            </a:prstGeom>
          </p:spPr>
        </p:pic>
        <p:pic>
          <p:nvPicPr>
            <p:cNvPr id="19" name="Picture 41" descr="A black button with white text&#10;&#10;Description automatically generated">
              <a:extLst>
                <a:ext uri="{FF2B5EF4-FFF2-40B4-BE49-F238E27FC236}">
                  <a16:creationId xmlns:a16="http://schemas.microsoft.com/office/drawing/2014/main" id="{4D2FA0B2-D999-2DAA-6C15-799A4E6F349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grpSp>
        <p:nvGrpSpPr>
          <p:cNvPr id="20" name="Group 54">
            <a:extLst>
              <a:ext uri="{FF2B5EF4-FFF2-40B4-BE49-F238E27FC236}">
                <a16:creationId xmlns:a16="http://schemas.microsoft.com/office/drawing/2014/main" id="{F6381763-FE31-FEE4-1A09-8A229EF19E74}"/>
              </a:ext>
            </a:extLst>
          </p:cNvPr>
          <p:cNvGrpSpPr/>
          <p:nvPr/>
        </p:nvGrpSpPr>
        <p:grpSpPr>
          <a:xfrm>
            <a:off x="5291445" y="3609880"/>
            <a:ext cx="1683206" cy="170935"/>
            <a:chOff x="4212951" y="4387142"/>
            <a:chExt cx="2747428" cy="386560"/>
          </a:xfrm>
        </p:grpSpPr>
        <p:pic>
          <p:nvPicPr>
            <p:cNvPr id="21" name="Picture 37">
              <a:extLst>
                <a:ext uri="{FF2B5EF4-FFF2-40B4-BE49-F238E27FC236}">
                  <a16:creationId xmlns:a16="http://schemas.microsoft.com/office/drawing/2014/main" id="{43501EF6-990B-9DF3-9795-79460D07FFC4}"/>
                </a:ext>
              </a:extLst>
            </p:cNvPr>
            <p:cNvPicPr>
              <a:picLocks noChangeAspect="1"/>
            </p:cNvPicPr>
            <p:nvPr/>
          </p:nvPicPr>
          <p:blipFill>
            <a:blip r:embed="rId13"/>
            <a:stretch>
              <a:fillRect/>
            </a:stretch>
          </p:blipFill>
          <p:spPr>
            <a:xfrm>
              <a:off x="4212951" y="4391126"/>
              <a:ext cx="791604" cy="378593"/>
            </a:xfrm>
            <a:prstGeom prst="rect">
              <a:avLst/>
            </a:prstGeom>
          </p:spPr>
        </p:pic>
        <p:pic>
          <p:nvPicPr>
            <p:cNvPr id="22" name="Picture 39">
              <a:extLst>
                <a:ext uri="{FF2B5EF4-FFF2-40B4-BE49-F238E27FC236}">
                  <a16:creationId xmlns:a16="http://schemas.microsoft.com/office/drawing/2014/main" id="{7FEB0800-5E42-957E-4DFD-7650DBCC1C34}"/>
                </a:ext>
              </a:extLst>
            </p:cNvPr>
            <p:cNvPicPr>
              <a:picLocks noChangeAspect="1"/>
            </p:cNvPicPr>
            <p:nvPr/>
          </p:nvPicPr>
          <p:blipFill>
            <a:blip r:embed="rId14"/>
            <a:stretch>
              <a:fillRect/>
            </a:stretch>
          </p:blipFill>
          <p:spPr>
            <a:xfrm>
              <a:off x="5231154" y="4391126"/>
              <a:ext cx="791605" cy="381667"/>
            </a:xfrm>
            <a:prstGeom prst="rect">
              <a:avLst/>
            </a:prstGeom>
          </p:spPr>
        </p:pic>
        <p:pic>
          <p:nvPicPr>
            <p:cNvPr id="23" name="Picture 41" descr="A black button with white text&#10;&#10;Description automatically generated">
              <a:extLst>
                <a:ext uri="{FF2B5EF4-FFF2-40B4-BE49-F238E27FC236}">
                  <a16:creationId xmlns:a16="http://schemas.microsoft.com/office/drawing/2014/main" id="{BBE5D57F-E845-F2E4-2A52-F138DCF36C6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grpSp>
        <p:nvGrpSpPr>
          <p:cNvPr id="24" name="Group 54">
            <a:extLst>
              <a:ext uri="{FF2B5EF4-FFF2-40B4-BE49-F238E27FC236}">
                <a16:creationId xmlns:a16="http://schemas.microsoft.com/office/drawing/2014/main" id="{413D569F-FDCE-CFC5-BACC-FCC414DB9AA5}"/>
              </a:ext>
            </a:extLst>
          </p:cNvPr>
          <p:cNvGrpSpPr/>
          <p:nvPr/>
        </p:nvGrpSpPr>
        <p:grpSpPr>
          <a:xfrm>
            <a:off x="5303602" y="4220560"/>
            <a:ext cx="1683206" cy="170935"/>
            <a:chOff x="4212951" y="4387142"/>
            <a:chExt cx="2747428" cy="386560"/>
          </a:xfrm>
        </p:grpSpPr>
        <p:pic>
          <p:nvPicPr>
            <p:cNvPr id="25" name="Picture 37">
              <a:extLst>
                <a:ext uri="{FF2B5EF4-FFF2-40B4-BE49-F238E27FC236}">
                  <a16:creationId xmlns:a16="http://schemas.microsoft.com/office/drawing/2014/main" id="{7EB74C87-2317-70BB-6B77-1220AE0320EB}"/>
                </a:ext>
              </a:extLst>
            </p:cNvPr>
            <p:cNvPicPr>
              <a:picLocks noChangeAspect="1"/>
            </p:cNvPicPr>
            <p:nvPr/>
          </p:nvPicPr>
          <p:blipFill>
            <a:blip r:embed="rId13"/>
            <a:stretch>
              <a:fillRect/>
            </a:stretch>
          </p:blipFill>
          <p:spPr>
            <a:xfrm>
              <a:off x="4212951" y="4391126"/>
              <a:ext cx="791604" cy="378593"/>
            </a:xfrm>
            <a:prstGeom prst="rect">
              <a:avLst/>
            </a:prstGeom>
          </p:spPr>
        </p:pic>
        <p:pic>
          <p:nvPicPr>
            <p:cNvPr id="26" name="Picture 39">
              <a:extLst>
                <a:ext uri="{FF2B5EF4-FFF2-40B4-BE49-F238E27FC236}">
                  <a16:creationId xmlns:a16="http://schemas.microsoft.com/office/drawing/2014/main" id="{97DC4DA1-A893-09CD-F300-0AFA08C5EEE0}"/>
                </a:ext>
              </a:extLst>
            </p:cNvPr>
            <p:cNvPicPr>
              <a:picLocks noChangeAspect="1"/>
            </p:cNvPicPr>
            <p:nvPr/>
          </p:nvPicPr>
          <p:blipFill>
            <a:blip r:embed="rId14"/>
            <a:stretch>
              <a:fillRect/>
            </a:stretch>
          </p:blipFill>
          <p:spPr>
            <a:xfrm>
              <a:off x="5231154" y="4391126"/>
              <a:ext cx="791605" cy="381667"/>
            </a:xfrm>
            <a:prstGeom prst="rect">
              <a:avLst/>
            </a:prstGeom>
          </p:spPr>
        </p:pic>
        <p:pic>
          <p:nvPicPr>
            <p:cNvPr id="27" name="Picture 41" descr="A black button with white text&#10;&#10;Description automatically generated">
              <a:extLst>
                <a:ext uri="{FF2B5EF4-FFF2-40B4-BE49-F238E27FC236}">
                  <a16:creationId xmlns:a16="http://schemas.microsoft.com/office/drawing/2014/main" id="{62D33621-A637-60F6-0B9A-A08DA600C07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spTree>
    <p:extLst>
      <p:ext uri="{BB962C8B-B14F-4D97-AF65-F5344CB8AC3E}">
        <p14:creationId xmlns:p14="http://schemas.microsoft.com/office/powerpoint/2010/main" val="1072460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GPS </a:t>
            </a:r>
          </a:p>
        </p:txBody>
      </p:sp>
      <p:sp>
        <p:nvSpPr>
          <p:cNvPr id="3" name="Plassholder for bunntekst 2"/>
          <p:cNvSpPr>
            <a:spLocks noGrp="1"/>
          </p:cNvSpPr>
          <p:nvPr>
            <p:ph type="ftr" sz="quarter" idx="11"/>
          </p:nvPr>
        </p:nvSpPr>
        <p:spPr/>
        <p:txBody>
          <a:bodyPr/>
          <a:lstStyle/>
          <a:p>
            <a:pPr>
              <a:defRPr/>
            </a:pPr>
            <a:r>
              <a:rPr lang="nb-NO" dirty="0"/>
              <a:t>Heimevernets skole- og kompetansesenter</a:t>
            </a:r>
          </a:p>
        </p:txBody>
      </p:sp>
      <p:sp>
        <p:nvSpPr>
          <p:cNvPr id="7" name="Plassholder for innhold 6"/>
          <p:cNvSpPr>
            <a:spLocks noGrp="1"/>
          </p:cNvSpPr>
          <p:nvPr>
            <p:ph sz="quarter" idx="16"/>
          </p:nvPr>
        </p:nvSpPr>
        <p:spPr>
          <a:xfrm>
            <a:off x="1135062" y="1448751"/>
            <a:ext cx="3388179" cy="2883203"/>
          </a:xfrm>
        </p:spPr>
        <p:txBody>
          <a:bodyPr/>
          <a:lstStyle/>
          <a:p>
            <a:r>
              <a:rPr lang="nb-NO" dirty="0"/>
              <a:t>Gir følgende data:</a:t>
            </a:r>
          </a:p>
          <a:p>
            <a:pPr lvl="1"/>
            <a:r>
              <a:rPr lang="nb-NO" dirty="0"/>
              <a:t>Containerposisjon</a:t>
            </a:r>
            <a:br>
              <a:rPr lang="nb-NO" dirty="0"/>
            </a:br>
            <a:r>
              <a:rPr lang="nb-NO" dirty="0"/>
              <a:t>Kommer fra GPS og kompass</a:t>
            </a:r>
          </a:p>
          <a:p>
            <a:pPr lvl="1"/>
            <a:endParaRPr lang="nb-NO" dirty="0"/>
          </a:p>
          <a:p>
            <a:pPr lvl="1"/>
            <a:endParaRPr lang="nb-NO" dirty="0"/>
          </a:p>
          <a:p>
            <a:pPr lvl="1"/>
            <a:endParaRPr lang="nb-NO" dirty="0"/>
          </a:p>
          <a:p>
            <a:pPr lvl="1"/>
            <a:endParaRPr lang="nb-NO" dirty="0"/>
          </a:p>
          <a:p>
            <a:pPr marL="327600" lvl="1" indent="0">
              <a:buNone/>
            </a:pPr>
            <a:r>
              <a:rPr lang="nb-NO" dirty="0"/>
              <a:t>Kan bytte mellom LAT/LONG, MGRS og UTM i </a:t>
            </a:r>
            <a:r>
              <a:rPr lang="nb-NO" dirty="0" err="1"/>
              <a:t>admin</a:t>
            </a:r>
            <a:r>
              <a:rPr lang="nb-NO" dirty="0"/>
              <a:t> menyen</a:t>
            </a:r>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pic>
        <p:nvPicPr>
          <p:cNvPr id="5" name="Picture 2">
            <a:extLst>
              <a:ext uri="{FF2B5EF4-FFF2-40B4-BE49-F238E27FC236}">
                <a16:creationId xmlns:a16="http://schemas.microsoft.com/office/drawing/2014/main" id="{A4A117C9-5D36-D4F7-0464-82C6D8721612}"/>
              </a:ext>
            </a:extLst>
          </p:cNvPr>
          <p:cNvPicPr>
            <a:picLocks noChangeAspect="1"/>
          </p:cNvPicPr>
          <p:nvPr/>
        </p:nvPicPr>
        <p:blipFill>
          <a:blip r:embed="rId4"/>
          <a:stretch>
            <a:fillRect/>
          </a:stretch>
        </p:blipFill>
        <p:spPr>
          <a:xfrm>
            <a:off x="3522403" y="2369020"/>
            <a:ext cx="1561042" cy="1023350"/>
          </a:xfrm>
          <a:prstGeom prst="rect">
            <a:avLst/>
          </a:prstGeom>
        </p:spPr>
      </p:pic>
    </p:spTree>
    <p:extLst>
      <p:ext uri="{BB962C8B-B14F-4D97-AF65-F5344CB8AC3E}">
        <p14:creationId xmlns:p14="http://schemas.microsoft.com/office/powerpoint/2010/main" val="3201694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bunntekst 2"/>
          <p:cNvSpPr>
            <a:spLocks noGrp="1"/>
          </p:cNvSpPr>
          <p:nvPr>
            <p:ph type="ftr" sz="quarter" idx="11"/>
          </p:nvPr>
        </p:nvSpPr>
        <p:spPr>
          <a:xfrm>
            <a:off x="625475" y="392113"/>
            <a:ext cx="1760538" cy="238125"/>
          </a:xfrm>
        </p:spPr>
        <p:txBody>
          <a:bodyPr/>
          <a:lstStyle/>
          <a:p>
            <a:pPr>
              <a:defRPr/>
            </a:pPr>
            <a:r>
              <a:rPr lang="nb-NO" dirty="0"/>
              <a:t>Heimevernets våpenskole</a:t>
            </a:r>
          </a:p>
        </p:txBody>
      </p:sp>
      <p:sp>
        <p:nvSpPr>
          <p:cNvPr id="4" name="Tittel 2"/>
          <p:cNvSpPr>
            <a:spLocks noGrp="1"/>
          </p:cNvSpPr>
          <p:nvPr>
            <p:ph type="title"/>
          </p:nvPr>
        </p:nvSpPr>
        <p:spPr>
          <a:xfrm>
            <a:off x="1135062" y="666751"/>
            <a:ext cx="6865938" cy="470956"/>
          </a:xfrm>
        </p:spPr>
        <p:txBody>
          <a:bodyPr/>
          <a:lstStyle/>
          <a:p>
            <a:r>
              <a:rPr lang="nb-NO" dirty="0"/>
              <a:t>Oppsummering</a:t>
            </a:r>
          </a:p>
        </p:txBody>
      </p:sp>
      <p:sp>
        <p:nvSpPr>
          <p:cNvPr id="2" name="TekstSylinder 1"/>
          <p:cNvSpPr txBox="1"/>
          <p:nvPr/>
        </p:nvSpPr>
        <p:spPr>
          <a:xfrm>
            <a:off x="3211033" y="2062717"/>
            <a:ext cx="6081823" cy="338554"/>
          </a:xfrm>
          <a:prstGeom prst="rect">
            <a:avLst/>
          </a:prstGeom>
          <a:noFill/>
        </p:spPr>
        <p:txBody>
          <a:bodyPr vert="horz" wrap="square" rtlCol="0" anchor="t">
            <a:spAutoFit/>
          </a:bodyPr>
          <a:lstStyle/>
          <a:p>
            <a:r>
              <a:rPr lang="nb-NO" sz="1600" dirty="0">
                <a:solidFill>
                  <a:schemeClr val="tx1"/>
                </a:solidFill>
                <a:latin typeface="Cambria"/>
                <a:cs typeface="Cambria"/>
              </a:rPr>
              <a:t>Kjerneverdier og ledelse</a:t>
            </a:r>
          </a:p>
        </p:txBody>
      </p:sp>
    </p:spTree>
    <p:extLst>
      <p:ext uri="{BB962C8B-B14F-4D97-AF65-F5344CB8AC3E}">
        <p14:creationId xmlns:p14="http://schemas.microsoft.com/office/powerpoint/2010/main" val="1778695542"/>
      </p:ext>
    </p:extLst>
  </p:cSld>
  <p:clrMapOvr>
    <a:masterClrMapping/>
  </p:clrMapOvr>
</p:sld>
</file>

<file path=ppt/theme/theme1.xml><?xml version="1.0" encoding="utf-8"?>
<a:theme xmlns:a="http://schemas.openxmlformats.org/drawingml/2006/main" name="Innføring i forsvar - områdenivå">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6E368535-8758-49D1-B127-2EE7F0645E80}"/>
    </a:ext>
  </a:extLst>
</a:theme>
</file>

<file path=ppt/theme/theme2.xml><?xml version="1.0" encoding="utf-8"?>
<a:theme xmlns:a="http://schemas.openxmlformats.org/drawingml/2006/main" name="Forsvaret_16-9_svart">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90000"/>
            <a:lumOff val="10000"/>
          </a:schemeClr>
        </a:solidFill>
        <a:ln w="6350" cmpd="sng">
          <a:solidFill>
            <a:schemeClr val="bg2">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sjon1" id="{B64BF9CF-BDB6-4B7D-8D43-2DD2489E3B65}" vid="{E01CCC90-5828-465A-948E-DC35A7AC35E1}"/>
    </a:ext>
  </a:extLst>
</a:theme>
</file>

<file path=ppt/theme/theme3.xml><?xml version="1.0" encoding="utf-8"?>
<a:theme xmlns:a="http://schemas.openxmlformats.org/drawingml/2006/main" name="HVSKS leksjons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7D7ECF07-D4A8-42C4-ACF3-DA5C3A034C52}"/>
    </a:ext>
  </a:extLst>
</a:theme>
</file>

<file path=ppt/theme/theme4.xml><?xml version="1.0" encoding="utf-8"?>
<a:theme xmlns:a="http://schemas.openxmlformats.org/drawingml/2006/main" name="HVSKS 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B3C947C8-E0A5-4AE4-B688-7A88BD7B6E52}"/>
    </a:ext>
  </a:extLst>
</a:theme>
</file>

<file path=ppt/theme/theme5.xml><?xml version="1.0" encoding="utf-8"?>
<a:theme xmlns:a="http://schemas.openxmlformats.org/drawingml/2006/main" name="1_HVSKS 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967C836F-8EF9-4C62-B849-CE1C04C81C23}"/>
    </a:ext>
  </a:extLst>
</a:theme>
</file>

<file path=ppt/theme/theme6.xml><?xml version="1.0" encoding="utf-8"?>
<a:theme xmlns:a="http://schemas.openxmlformats.org/drawingml/2006/main" name="Forsvaret_16-9_lys">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10B79DC6-973F-4A1B-B706-04BBD4BBB77C}"/>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2022-02-16 (U) PPT leksjonsmal HVVS</Template>
  <TotalTime>44</TotalTime>
  <Words>791</Words>
  <Application>Microsoft Office PowerPoint</Application>
  <PresentationFormat>Skjermfremvisning (16:9)</PresentationFormat>
  <Paragraphs>156</Paragraphs>
  <Slides>12</Slides>
  <Notes>4</Notes>
  <HiddenSlides>1</HiddenSlides>
  <MMClips>0</MMClips>
  <ScaleCrop>false</ScaleCrop>
  <HeadingPairs>
    <vt:vector size="6" baseType="variant">
      <vt:variant>
        <vt:lpstr>Brukte skrifter</vt:lpstr>
      </vt:variant>
      <vt:variant>
        <vt:i4>6</vt:i4>
      </vt:variant>
      <vt:variant>
        <vt:lpstr>Tema</vt:lpstr>
      </vt:variant>
      <vt:variant>
        <vt:i4>6</vt:i4>
      </vt:variant>
      <vt:variant>
        <vt:lpstr>Lysbildetitler</vt:lpstr>
      </vt:variant>
      <vt:variant>
        <vt:i4>12</vt:i4>
      </vt:variant>
    </vt:vector>
  </HeadingPairs>
  <TitlesOfParts>
    <vt:vector size="24" baseType="lpstr">
      <vt:lpstr>Arial</vt:lpstr>
      <vt:lpstr>Calibri</vt:lpstr>
      <vt:lpstr>Cambria</vt:lpstr>
      <vt:lpstr>FORSVARET-Bold</vt:lpstr>
      <vt:lpstr>FORSVARET-Medium</vt:lpstr>
      <vt:lpstr>Wingdings</vt:lpstr>
      <vt:lpstr>Innføring i forsvar - områdenivå</vt:lpstr>
      <vt:lpstr>Forsvaret_16-9_svart</vt:lpstr>
      <vt:lpstr>HVSKS leksjonsmal</vt:lpstr>
      <vt:lpstr>HVSKS mal</vt:lpstr>
      <vt:lpstr>1_HVSKS mal</vt:lpstr>
      <vt:lpstr>Forsvaret_16-9_lys</vt:lpstr>
      <vt:lpstr>Grunnleggende VMS systemdrift</vt:lpstr>
      <vt:lpstr>PowerPoint-presentasjon</vt:lpstr>
      <vt:lpstr>Grunnleggende systemdrift</vt:lpstr>
      <vt:lpstr>VMS display</vt:lpstr>
      <vt:lpstr>Sub-system indikatorer</vt:lpstr>
      <vt:lpstr>Valg av modus</vt:lpstr>
      <vt:lpstr>Valg av modus</vt:lpstr>
      <vt:lpstr>TV kamera kontroll</vt:lpstr>
      <vt:lpstr>TI kamera kontroll</vt:lpstr>
      <vt:lpstr>TI kamera kontroll</vt:lpstr>
      <vt:lpstr>GPS </vt:lpstr>
      <vt:lpstr>Oppsummering</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Johnsen, Øyvind Bø</dc:creator>
  <cp:lastModifiedBy>Johnsen, Øyvind Bø</cp:lastModifiedBy>
  <cp:revision>6</cp:revision>
  <dcterms:created xsi:type="dcterms:W3CDTF">2026-04-13T11:42:14Z</dcterms:created>
  <dcterms:modified xsi:type="dcterms:W3CDTF">2026-04-15T07:55:45Z</dcterms:modified>
</cp:coreProperties>
</file>